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1079" r:id="rId2"/>
    <p:sldId id="516" r:id="rId3"/>
    <p:sldId id="979" r:id="rId4"/>
    <p:sldId id="999" r:id="rId5"/>
    <p:sldId id="1090" r:id="rId6"/>
    <p:sldId id="1120" r:id="rId7"/>
    <p:sldId id="1089" r:id="rId8"/>
    <p:sldId id="1091" r:id="rId9"/>
    <p:sldId id="1092" r:id="rId10"/>
    <p:sldId id="1093" r:id="rId11"/>
    <p:sldId id="1095" r:id="rId12"/>
    <p:sldId id="1097" r:id="rId13"/>
    <p:sldId id="1096" r:id="rId14"/>
    <p:sldId id="1098" r:id="rId15"/>
    <p:sldId id="1099" r:id="rId16"/>
    <p:sldId id="1101" r:id="rId17"/>
    <p:sldId id="1102" r:id="rId18"/>
    <p:sldId id="1103" r:id="rId19"/>
    <p:sldId id="1104" r:id="rId20"/>
    <p:sldId id="1105" r:id="rId21"/>
    <p:sldId id="1106" r:id="rId22"/>
    <p:sldId id="1107" r:id="rId23"/>
    <p:sldId id="1108" r:id="rId24"/>
    <p:sldId id="1109" r:id="rId25"/>
    <p:sldId id="1110" r:id="rId26"/>
    <p:sldId id="1111" r:id="rId27"/>
    <p:sldId id="1112" r:id="rId28"/>
    <p:sldId id="1113" r:id="rId29"/>
    <p:sldId id="1114" r:id="rId30"/>
    <p:sldId id="1115" r:id="rId31"/>
    <p:sldId id="1116" r:id="rId32"/>
    <p:sldId id="1117" r:id="rId33"/>
    <p:sldId id="1118" r:id="rId34"/>
    <p:sldId id="1119" r:id="rId35"/>
    <p:sldId id="1122" r:id="rId36"/>
    <p:sldId id="1121" r:id="rId37"/>
    <p:sldId id="1124" r:id="rId38"/>
    <p:sldId id="1125" r:id="rId39"/>
    <p:sldId id="1126" r:id="rId40"/>
    <p:sldId id="1127" r:id="rId41"/>
    <p:sldId id="1128" r:id="rId42"/>
    <p:sldId id="1129" r:id="rId43"/>
    <p:sldId id="1130" r:id="rId44"/>
    <p:sldId id="1131" r:id="rId45"/>
    <p:sldId id="1132" r:id="rId46"/>
    <p:sldId id="1133" r:id="rId47"/>
    <p:sldId id="1135" r:id="rId48"/>
    <p:sldId id="1134" r:id="rId49"/>
    <p:sldId id="1136" r:id="rId50"/>
    <p:sldId id="1137" r:id="rId51"/>
    <p:sldId id="1138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4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CBE01"/>
    <a:srgbClr val="FCF6E4"/>
    <a:srgbClr val="EFF5FB"/>
    <a:srgbClr val="E7F0F9"/>
    <a:srgbClr val="1D4E79"/>
    <a:srgbClr val="FF40FF"/>
    <a:srgbClr val="0432FF"/>
    <a:srgbClr val="5188B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72442" autoAdjust="0"/>
  </p:normalViewPr>
  <p:slideViewPr>
    <p:cSldViewPr snapToGrid="0">
      <p:cViewPr varScale="1">
        <p:scale>
          <a:sx n="48" d="100"/>
          <a:sy n="48" d="100"/>
        </p:scale>
        <p:origin x="1860" y="24"/>
      </p:cViewPr>
      <p:guideLst>
        <p:guide orient="horz" pos="2534"/>
        <p:guide pos="2886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952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4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946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34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33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68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45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49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V2-v3</a:t>
            </a:r>
            <a:r>
              <a:rPr lang="zh-CN" altLang="en-US" dirty="0"/>
              <a:t>：一定要经由</a:t>
            </a:r>
            <a:r>
              <a:rPr lang="en-US" altLang="zh-CN" dirty="0"/>
              <a:t>v2-v3</a:t>
            </a:r>
            <a:r>
              <a:rPr lang="zh-CN" altLang="en-US" dirty="0"/>
              <a:t>运输</a:t>
            </a:r>
            <a:r>
              <a:rPr lang="en-US" altLang="zh-CN" dirty="0"/>
              <a:t>3</a:t>
            </a:r>
            <a:r>
              <a:rPr lang="zh-CN" altLang="en-US" dirty="0"/>
              <a:t>流量吗？</a:t>
            </a:r>
            <a:endParaRPr lang="en-US" altLang="zh-CN" dirty="0"/>
          </a:p>
          <a:p>
            <a:r>
              <a:rPr lang="en-US" altLang="zh-CN" dirty="0"/>
              <a:t>v3</a:t>
            </a:r>
            <a:r>
              <a:rPr lang="zh-CN" altLang="en-US" dirty="0"/>
              <a:t>的出口已经饱和了，但两个进口中，</a:t>
            </a:r>
            <a:r>
              <a:rPr lang="en-US" altLang="zh-CN" dirty="0"/>
              <a:t>v1</a:t>
            </a:r>
            <a:r>
              <a:rPr lang="zh-CN" altLang="en-US" dirty="0"/>
              <a:t>口显然还可有余量，可否减少</a:t>
            </a:r>
            <a:r>
              <a:rPr lang="en-US" altLang="zh-CN" dirty="0"/>
              <a:t>v2</a:t>
            </a:r>
            <a:r>
              <a:rPr lang="zh-CN" altLang="en-US" dirty="0"/>
              <a:t>出口的流量？即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2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44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20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25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9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11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9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634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55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3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04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723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9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4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板书：例如：</a:t>
            </a:r>
            <a:r>
              <a:rPr lang="en-US" altLang="zh-CN" dirty="0"/>
              <a:t>y=[0.1,0.3,0.8,0.6,0.5,0.7]</a:t>
            </a:r>
            <a:r>
              <a:rPr lang="zh-CN" altLang="en-US" dirty="0"/>
              <a:t>，对</a:t>
            </a:r>
            <a:r>
              <a:rPr lang="en-US" altLang="zh-CN" dirty="0"/>
              <a:t>y</a:t>
            </a:r>
            <a:r>
              <a:rPr lang="zh-CN" altLang="en-US" dirty="0"/>
              <a:t>所有元素排序，得到</a:t>
            </a:r>
            <a:r>
              <a:rPr lang="en-US" altLang="zh-CN" dirty="0"/>
              <a:t>[0.1,0.3,0.5,0.6,0.7,0.8]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分别对其中中间值作为切割分离点，观察哪种切割能令</a:t>
            </a:r>
            <a:r>
              <a:rPr lang="en-US" altLang="zh-CN" dirty="0" err="1"/>
              <a:t>Ncut</a:t>
            </a:r>
            <a:r>
              <a:rPr lang="zh-CN" altLang="en-US" dirty="0"/>
              <a:t>最小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16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20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https://www.mathworks.com/help/images/segment-image-using-graph-cut.html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11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388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44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2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079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https://people.cmm.minesparis.psl.eu/users/beucher/wtshed.html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64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2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阶段就是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同时可以表示为灰度值。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阶段就是</a:t>
                </a:r>
                <a:r>
                  <a:rPr lang="en-US" altLang="zh-CN" sz="1200" b="0" i="0" dirty="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𝐶_𝑛 (𝑀_1 ),𝐶_𝑛 (𝑀_2 ), 𝐶[𝑛]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同时可以表示为灰度值。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7094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72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29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标注为</a:t>
            </a:r>
            <a:r>
              <a:rPr lang="en-US" altLang="zh-CN" dirty="0"/>
              <a:t>2</a:t>
            </a:r>
            <a:r>
              <a:rPr lang="zh-CN" altLang="en-US" dirty="0"/>
              <a:t>的像素膨胀后不会汇聚的继续膨胀，会汇聚的标注为水坝；</a:t>
            </a:r>
            <a:endParaRPr lang="en-US" altLang="zh-CN" dirty="0"/>
          </a:p>
          <a:p>
            <a:r>
              <a:rPr lang="zh-CN" altLang="en-US" dirty="0"/>
              <a:t>用当前页的</a:t>
            </a:r>
            <a:r>
              <a:rPr lang="en-US" altLang="zh-CN" dirty="0"/>
              <a:t>q</a:t>
            </a:r>
            <a:r>
              <a:rPr lang="zh-CN" altLang="en-US" dirty="0"/>
              <a:t>与之前的</a:t>
            </a:r>
            <a:r>
              <a:rPr lang="en-US" altLang="zh-CN" dirty="0"/>
              <a:t>C[n-1]</a:t>
            </a:r>
            <a:r>
              <a:rPr lang="zh-CN" altLang="en-US" dirty="0"/>
              <a:t>作交集，若交集是两个</a:t>
            </a:r>
            <a:r>
              <a:rPr lang="en-US" altLang="zh-CN" dirty="0"/>
              <a:t>/</a:t>
            </a:r>
            <a:r>
              <a:rPr lang="zh-CN" altLang="en-US" dirty="0"/>
              <a:t>多个，则有可能汇聚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92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20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932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是节点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i="0" dirty="0">
                    <a:latin typeface="+mj-lt"/>
                  </a:rPr>
                  <a:t>像素的灰度值</a:t>
                </a:r>
                <a:r>
                  <a:rPr lang="en-US" altLang="zh-CN" i="0" dirty="0">
                    <a:latin typeface="+mj-lt"/>
                  </a:rPr>
                  <a:t>;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i="0" dirty="0">
                    <a:latin typeface="+mj-lt"/>
                  </a:rPr>
                  <a:t>是防止被</a:t>
                </a:r>
                <a:r>
                  <a:rPr lang="en-US" altLang="zh-CN" i="0" dirty="0">
                    <a:latin typeface="+mj-lt"/>
                  </a:rPr>
                  <a:t>0</a:t>
                </a:r>
                <a:r>
                  <a:rPr lang="zh-CN" altLang="en-US" i="0" dirty="0">
                    <a:latin typeface="+mj-lt"/>
                  </a:rPr>
                  <a:t>除所包含的一个常数</a:t>
                </a:r>
                <a:r>
                  <a:rPr lang="en-US" altLang="zh-CN" i="0" dirty="0">
                    <a:latin typeface="+mj-lt"/>
                  </a:rPr>
                  <a:t>;</a:t>
                </a:r>
              </a:p>
              <a:p>
                <a:r>
                  <a:rPr lang="zh-CN" altLang="en-US" i="0" dirty="0">
                    <a:latin typeface="+mj-lt"/>
                  </a:rPr>
                  <a:t>这里例子只利用了灰度测度关系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𝐼(</a:t>
                </a:r>
                <a:r>
                  <a:rPr lang="en-US" altLang="zh-CN" i="0" dirty="0" err="1">
                    <a:latin typeface="Cambria Math" panose="02040503050406030204" pitchFamily="18" charset="0"/>
                  </a:rPr>
                  <a:t>𝑛_𝑖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)</a:t>
                </a:r>
                <a:r>
                  <a:rPr lang="zh-CN" altLang="en-US" i="0" dirty="0">
                    <a:latin typeface="Cambria Math" panose="02040503050406030204" pitchFamily="18" charset="0"/>
                  </a:rPr>
                  <a:t>是节点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i="0" dirty="0">
                    <a:latin typeface="+mj-lt"/>
                  </a:rPr>
                  <a:t>像素的灰度值</a:t>
                </a:r>
                <a:r>
                  <a:rPr lang="en-US" altLang="zh-CN" i="0" dirty="0">
                    <a:latin typeface="+mj-lt"/>
                  </a:rPr>
                  <a:t>;</a:t>
                </a:r>
                <a:endParaRPr lang="en-US" altLang="zh-CN" dirty="0"/>
              </a:p>
              <a:p>
                <a:r>
                  <a:rPr lang="en-US" altLang="zh-CN" i="0" dirty="0">
                    <a:latin typeface="Cambria Math" panose="02040503050406030204" pitchFamily="18" charset="0"/>
                  </a:rPr>
                  <a:t>c</a:t>
                </a:r>
                <a:r>
                  <a:rPr lang="zh-CN" altLang="en-US" i="0" dirty="0">
                    <a:latin typeface="+mj-lt"/>
                  </a:rPr>
                  <a:t>是防止被</a:t>
                </a:r>
                <a:r>
                  <a:rPr lang="en-US" altLang="zh-CN" i="0" dirty="0">
                    <a:latin typeface="+mj-lt"/>
                  </a:rPr>
                  <a:t>0</a:t>
                </a:r>
                <a:r>
                  <a:rPr lang="zh-CN" altLang="en-US" i="0" dirty="0">
                    <a:latin typeface="+mj-lt"/>
                  </a:rPr>
                  <a:t>除所包含的一个常数</a:t>
                </a:r>
                <a:r>
                  <a:rPr lang="en-US" altLang="zh-CN" i="0" dirty="0">
                    <a:latin typeface="+mj-lt"/>
                  </a:rPr>
                  <a:t>;</a:t>
                </a:r>
              </a:p>
              <a:p>
                <a:r>
                  <a:rPr lang="zh-CN" altLang="en-US" i="0" dirty="0">
                    <a:latin typeface="+mj-lt"/>
                  </a:rPr>
                  <a:t>这里例子只利用了灰度测度关系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484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92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8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latin typeface="Cambria Math" panose="02040503050406030204" pitchFamily="18" charset="0"/>
                  </a:rPr>
                  <a:t>另一个权值设置的例子：</a:t>
                </a:r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是节点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i="0" dirty="0">
                    <a:latin typeface="+mj-lt"/>
                  </a:rPr>
                  <a:t>像素的灰度值</a:t>
                </a:r>
                <a:r>
                  <a:rPr lang="en-US" altLang="zh-CN" i="0" dirty="0">
                    <a:latin typeface="+mj-lt"/>
                  </a:rPr>
                  <a:t>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i="0" dirty="0">
                    <a:latin typeface="+mj-lt"/>
                  </a:rPr>
                  <a:t>为控制权值大小的参数</a:t>
                </a:r>
                <a:endParaRPr lang="en-US" altLang="zh-CN" i="0" dirty="0">
                  <a:latin typeface="+mj-lt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latin typeface="Cambria Math" panose="02040503050406030204" pitchFamily="18" charset="0"/>
                  </a:rPr>
                  <a:t>另一个权值设置的例子：</a:t>
                </a:r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𝐼(</a:t>
                </a:r>
                <a:r>
                  <a:rPr lang="en-US" altLang="zh-CN" i="0" dirty="0" err="1">
                    <a:latin typeface="Cambria Math" panose="02040503050406030204" pitchFamily="18" charset="0"/>
                  </a:rPr>
                  <a:t>𝑛_𝑖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)</a:t>
                </a:r>
                <a:r>
                  <a:rPr lang="zh-CN" altLang="en-US" i="0" dirty="0">
                    <a:latin typeface="Cambria Math" panose="02040503050406030204" pitchFamily="18" charset="0"/>
                  </a:rPr>
                  <a:t>是节点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i="0" dirty="0">
                    <a:latin typeface="+mj-lt"/>
                  </a:rPr>
                  <a:t>像素的灰度值</a:t>
                </a:r>
                <a:r>
                  <a:rPr lang="en-US" altLang="zh-CN" i="0" dirty="0">
                    <a:latin typeface="+mj-lt"/>
                  </a:rPr>
                  <a:t>;</a:t>
                </a:r>
              </a:p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𝜎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_𝐼^2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 、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𝜎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d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^2</a:t>
                </a:r>
                <a:r>
                  <a:rPr lang="zh-CN" altLang="en-US" i="0" dirty="0">
                    <a:latin typeface="+mj-lt"/>
                  </a:rPr>
                  <a:t>为控制权值大小的参数</a:t>
                </a:r>
                <a:endParaRPr lang="en-US" altLang="zh-CN" i="0" dirty="0">
                  <a:latin typeface="+mj-lt"/>
                </a:endParaRP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5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原图像上每个像素都有两个</a:t>
            </a:r>
            <a:r>
              <a:rPr lang="en-US" altLang="zh-CN" dirty="0"/>
              <a:t>t-link</a:t>
            </a:r>
            <a:r>
              <a:rPr lang="zh-CN" altLang="en-US" dirty="0"/>
              <a:t>上的权值</a:t>
            </a:r>
            <a:endParaRPr lang="en-US" altLang="zh-CN" dirty="0"/>
          </a:p>
          <a:p>
            <a:r>
              <a:rPr lang="zh-CN" altLang="en-US" dirty="0"/>
              <a:t>像素越有可能是前景像素，与汇聚点</a:t>
            </a:r>
            <a:r>
              <a:rPr lang="en-US" altLang="zh-CN" dirty="0"/>
              <a:t>sink</a:t>
            </a:r>
            <a:r>
              <a:rPr lang="zh-CN" altLang="en-US" dirty="0"/>
              <a:t>点的权值越大，与背景点源节点的权值越小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08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6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.jpe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.jpe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.jpe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3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3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9.png"/><Relationship Id="rId10" Type="http://schemas.openxmlformats.org/officeDocument/2006/relationships/image" Target="../media/image30.png"/><Relationship Id="rId19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3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1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1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1.png"/><Relationship Id="rId10" Type="http://schemas.openxmlformats.org/officeDocument/2006/relationships/image" Target="../media/image30.png"/><Relationship Id="rId19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1.png"/><Relationship Id="rId10" Type="http://schemas.openxmlformats.org/officeDocument/2006/relationships/image" Target="../media/image30.png"/><Relationship Id="rId19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18" Type="http://schemas.openxmlformats.org/officeDocument/2006/relationships/image" Target="../media/image45.png"/><Relationship Id="rId3" Type="http://schemas.openxmlformats.org/officeDocument/2006/relationships/image" Target="../media/image2.jpe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1.png"/><Relationship Id="rId10" Type="http://schemas.openxmlformats.org/officeDocument/2006/relationships/image" Target="../media/image30.png"/><Relationship Id="rId19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44.png"/><Relationship Id="rId3" Type="http://schemas.openxmlformats.org/officeDocument/2006/relationships/image" Target="../media/image2.jpeg"/><Relationship Id="rId21" Type="http://schemas.openxmlformats.org/officeDocument/2006/relationships/image" Target="../media/image5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23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45.png"/><Relationship Id="rId4" Type="http://schemas.openxmlformats.org/officeDocument/2006/relationships/slide" Target="slide8.xml"/><Relationship Id="rId9" Type="http://schemas.openxmlformats.org/officeDocument/2006/relationships/image" Target="../media/image28.png"/><Relationship Id="rId14" Type="http://schemas.openxmlformats.org/officeDocument/2006/relationships/image" Target="../media/image50.png"/><Relationship Id="rId2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gif"/><Relationship Id="rId5" Type="http://schemas.openxmlformats.org/officeDocument/2006/relationships/image" Target="../media/image76.gif"/><Relationship Id="rId4" Type="http://schemas.openxmlformats.org/officeDocument/2006/relationships/image" Target="../media/image7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jpeg"/><Relationship Id="rId7" Type="http://schemas.openxmlformats.org/officeDocument/2006/relationships/image" Target="../media/image83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2.wmf"/><Relationship Id="rId10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2.wmf"/><Relationship Id="rId4" Type="http://schemas.openxmlformats.org/officeDocument/2006/relationships/image" Target="../media/image85.png"/><Relationship Id="rId9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6.wmf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1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wmf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2.jpeg"/><Relationship Id="rId5" Type="http://schemas.openxmlformats.org/officeDocument/2006/relationships/image" Target="../media/image104.png"/><Relationship Id="rId10" Type="http://schemas.openxmlformats.org/officeDocument/2006/relationships/image" Target="../media/image109.jpe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10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图像分割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E0CFA4-660C-1721-6B34-2DBAAB188D63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E0CFA4-660C-1721-6B34-2DBAAB188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0CD9618-D819-81C4-929B-2180D653E8AB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0CD9618-D819-81C4-929B-2180D653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9D7275F-2D98-4B3D-28AA-8C40F09CC301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6D8D75-DC07-54C6-537C-4C30E6BE7F2A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3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5D4204-A42A-A091-08BA-F98BBEA8A919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5D4204-A42A-A091-08BA-F98BBEA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2EE98C-9CB2-3A52-E528-788F3B0762E5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2EE98C-9CB2-3A52-E528-788F3B07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74EB93-8CBF-5126-641B-2D76AF44D909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74EB93-8CBF-5126-641B-2D76AF44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66C26E80-AE20-6996-C235-7B1FDD2DD052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5D3925-ECF9-6C5A-C20A-CF7AD4B9914B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3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5D4204-A42A-A091-08BA-F98BBEA8A919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5D4204-A42A-A091-08BA-F98BBEA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2EE98C-9CB2-3A52-E528-788F3B0762E5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2EE98C-9CB2-3A52-E528-788F3B07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74EB93-8CBF-5126-641B-2D76AF44D909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74EB93-8CBF-5126-641B-2D76AF44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C8734BB-0D59-90CA-9B6D-D5309FCDFB05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539409-B29F-09A4-34BD-F8B4F599DBA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3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7A58D35-59BC-0FEB-2C16-9C236460C82E}"/>
                  </a:ext>
                </a:extLst>
              </p:cNvPr>
              <p:cNvSpPr txBox="1"/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7A58D35-59BC-0FEB-2C16-9C236460C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B11DE757-D94A-4009-F27F-5C8584A32E29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CB170E-AA66-AD1A-80AC-97D793B6830E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6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/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19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/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6A671B40-2713-1509-C7A2-85A21CA4A7AA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1E2358-22B7-D2D9-47F8-F761B00313E5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357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/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19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/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/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2BA31BF5-F7F0-54D2-F83E-5E77BD4AF0B7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EDDA06-8E13-E0D7-AAB3-5C7CB367BFE8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07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/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19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/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/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CF03F39E-245B-33D5-063F-742718C659A7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49F9C8-94D3-031E-5ECB-120CD84E8115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0C9623-C32B-B6DC-2853-1C8B536E6B19}"/>
              </a:ext>
            </a:extLst>
          </p:cNvPr>
          <p:cNvSpPr txBox="1"/>
          <p:nvPr/>
        </p:nvSpPr>
        <p:spPr>
          <a:xfrm>
            <a:off x="5503310" y="5849900"/>
            <a:ext cx="3615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找到增广边，边上可行流</a:t>
            </a:r>
            <a:r>
              <a:rPr kumimoji="1"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+2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7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7" dur="5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2" dur="5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7" dur="5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9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2" dur="59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/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3962DA-A0E7-AC2D-0DCD-EDF8604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50" y="2733343"/>
                <a:ext cx="2308983" cy="338554"/>
              </a:xfrm>
              <a:prstGeom prst="rect">
                <a:avLst/>
              </a:prstGeom>
              <a:blipFill>
                <a:blip r:embed="rId1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/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C2C18C-5004-6F4B-3AC1-6BB2ACED0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678" y="4078694"/>
                <a:ext cx="823823" cy="338554"/>
              </a:xfrm>
              <a:prstGeom prst="rect">
                <a:avLst/>
              </a:prstGeom>
              <a:blipFill>
                <a:blip r:embed="rId1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4BEA5F-2CE8-B3AB-9EC5-0ACF4B20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/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FB8FCC1-2778-A650-10C5-91BC3ACC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47" y="4583882"/>
                <a:ext cx="1086915" cy="369332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/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FBB1AE-0F6A-3990-9E75-21CB006D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25" y="4691056"/>
                <a:ext cx="10869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F68BF5-BD99-64F5-883B-EC779B16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19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/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125020-7906-4EED-0EF6-DC7B2C0D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89" y="4967676"/>
                <a:ext cx="1086915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/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2C072C-6CD9-BBE7-9374-3E758BDE2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46" y="4639361"/>
                <a:ext cx="108691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10190C4-F4A1-06EF-4BE8-379770C4FDF0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第一轮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833A8E-F20F-D20E-9873-53A753FD4C09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078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3F0660D2-5608-8756-CE8C-07BC11AA418F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79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BC8C1DF-C36D-7E1A-098E-02EE7D5EDD1C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87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02488" y="1226710"/>
            <a:ext cx="6666865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图割算法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分水岭算法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C943D84-5221-6D60-D827-785E22CEABDA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65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9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6" dur="59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FC177C5-9AB3-D9A8-3A1A-72C73845206C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9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0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F6A1016-3343-FBF9-6929-3246EA69D22C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80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0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203F18A-9662-44D9-03C1-7A06EBE5B2A8}"/>
                  </a:ext>
                </a:extLst>
              </p:cNvPr>
              <p:cNvSpPr txBox="1"/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203F18A-9662-44D9-03C1-7A06EBE5B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blipFill>
                <a:blip r:embed="rId2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FAC5EE6-5B17-159A-481A-8DBEF3EF8D25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2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0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9634D1-7763-02B0-E78B-A0A5FF90EA2E}"/>
                  </a:ext>
                </a:extLst>
              </p:cNvPr>
              <p:cNvSpPr txBox="1"/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9634D1-7763-02B0-E78B-A0A5FF90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blipFill>
                <a:blip r:embed="rId2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D5404E55-E0F5-AD3F-228C-B5797E4E5DFE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742CF36-D104-B6AD-1744-E1F0EB146537}"/>
                  </a:ext>
                </a:extLst>
              </p:cNvPr>
              <p:cNvSpPr txBox="1"/>
              <p:nvPr/>
            </p:nvSpPr>
            <p:spPr>
              <a:xfrm>
                <a:off x="5503310" y="5849900"/>
                <a:ext cx="3615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charset="0"/>
                    <a:sym typeface="+mn-ea"/>
                  </a:rPr>
                  <a:t>找到增广边，边上可行流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±</m:t>
                    </m:r>
                  </m:oMath>
                </a14:m>
                <a:r>
                  <a:rPr kumimoji="1" lang="en-US" altLang="zh-CN" sz="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503050405090304" charset="0"/>
                    <a:sym typeface="+mn-ea"/>
                  </a:rPr>
                  <a:t>2</a:t>
                </a:r>
                <a:endPara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742CF36-D104-B6AD-1744-E1F0EB14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10" y="5849900"/>
                <a:ext cx="3615206" cy="400110"/>
              </a:xfrm>
              <a:prstGeom prst="rect">
                <a:avLst/>
              </a:prstGeom>
              <a:blipFill>
                <a:blip r:embed="rId23"/>
                <a:stretch>
                  <a:fillRect l="-1855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7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7" dur="5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2" dur="5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7" dur="5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9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2" dur="59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9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7" dur="59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9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2" dur="59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9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F8EF90-C13A-DE7A-5A3E-3C47AF1C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第二轮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781FED6-6CDE-427D-7040-E31872E4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4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D456D2-34F0-02ED-E312-09495F32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241C49-8DA5-79EC-2358-33849063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EFD983-6672-6BC1-A85F-E71A5AC4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0C694E6-3072-3E05-3740-AA4A6A88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F0B03B-52BF-3ADC-2494-87BED791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6A4636-8705-B226-8334-BC8772AE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0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3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F4E00C-040E-C885-C8FA-6530A788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9634D1-7763-02B0-E78B-A0A5FF90EA2E}"/>
                  </a:ext>
                </a:extLst>
              </p:cNvPr>
              <p:cNvSpPr txBox="1"/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9634D1-7763-02B0-E78B-A0A5FF90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21" y="4643750"/>
                <a:ext cx="768055" cy="369332"/>
              </a:xfrm>
              <a:prstGeom prst="rect">
                <a:avLst/>
              </a:prstGeom>
              <a:blipFill>
                <a:blip r:embed="rId2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36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3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5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997973" y="3168761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3FB3F8-E7D9-D8F4-DB9C-82B2171FD40A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3FB3F8-E7D9-D8F4-DB9C-82B2171F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1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4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1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BE650A-E41E-F807-47A5-E29468D3B546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BE650A-E41E-F807-47A5-E29468D3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1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3FF15C-68EE-C69B-5787-2447D7BE7B40}"/>
                  </a:ext>
                </a:extLst>
              </p:cNvPr>
              <p:cNvSpPr txBox="1"/>
              <p:nvPr/>
            </p:nvSpPr>
            <p:spPr>
              <a:xfrm>
                <a:off x="6247960" y="4481978"/>
                <a:ext cx="15210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sink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3FF15C-68EE-C69B-5787-2447D7BE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60" y="4481978"/>
                <a:ext cx="1521057" cy="338554"/>
              </a:xfrm>
              <a:prstGeom prst="rect">
                <a:avLst/>
              </a:prstGeom>
              <a:blipFill>
                <a:blip r:embed="rId22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1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>
            <a:hlinkClick r:id="rId4" action="ppaction://hlinksldjump"/>
          </p:cNvPr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标号算法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757492" y="1919232"/>
            <a:ext cx="721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重复寻找增广边、并在增广边上增加流量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31274" y="433470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421596" y="49516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A90875-F93D-14E2-9257-A92A7144786D}"/>
              </a:ext>
            </a:extLst>
          </p:cNvPr>
          <p:cNvSpPr txBox="1"/>
          <p:nvPr/>
        </p:nvSpPr>
        <p:spPr>
          <a:xfrm>
            <a:off x="446949" y="2641587"/>
            <a:ext cx="45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第三轮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/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𝒔𝒐𝒖𝒓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7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C87BA7-6B62-69C1-9D6D-0D50FFF9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28" y="4189695"/>
                <a:ext cx="1086915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/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CC9ABC-00EA-B3F9-26D5-6E0EC69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4607324"/>
                <a:ext cx="1096982" cy="338554"/>
              </a:xfrm>
              <a:prstGeom prst="rect">
                <a:avLst/>
              </a:prstGeom>
              <a:blipFill>
                <a:blip r:embed="rId15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/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2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B0A9BA-5289-C821-D8EC-9ECC0A71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495" y="3254571"/>
                <a:ext cx="768055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/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6F223A-5993-21B7-B763-55D2EC5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9" y="5478720"/>
                <a:ext cx="768055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/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已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饱和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，无法再增流</a:t>
                </a:r>
                <a:endParaRPr lang="zh-CN" altLang="en-US" sz="1600" dirty="0">
                  <a:solidFill>
                    <a:schemeClr val="accent5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5717BF-82DE-0F96-5ABD-59DDFDBB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19" y="2712954"/>
                <a:ext cx="2308983" cy="338554"/>
              </a:xfrm>
              <a:prstGeom prst="rect">
                <a:avLst/>
              </a:prstGeom>
              <a:blipFill>
                <a:blip r:embed="rId18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/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同理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A07EFB-BAD3-D8B6-2122-E73D4378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47" y="4058305"/>
                <a:ext cx="823823" cy="338554"/>
              </a:xfrm>
              <a:prstGeom prst="rect">
                <a:avLst/>
              </a:prstGeom>
              <a:blipFill>
                <a:blip r:embed="rId19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/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DABCA4-CB43-3CAE-8F18-23FE2E05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83" y="4699894"/>
                <a:ext cx="768055" cy="369332"/>
              </a:xfrm>
              <a:prstGeom prst="rect">
                <a:avLst/>
              </a:prstGeom>
              <a:blipFill>
                <a:blip r:embed="rId2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/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accent5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1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591D01-1D56-A8C6-0D1C-288B1D99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3" y="4944826"/>
                <a:ext cx="768055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BE650A-E41E-F807-47A5-E29468D3B546}"/>
                  </a:ext>
                </a:extLst>
              </p:cNvPr>
              <p:cNvSpPr txBox="1"/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BE650A-E41E-F807-47A5-E29468D3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64" y="5915993"/>
                <a:ext cx="1096982" cy="338554"/>
              </a:xfrm>
              <a:prstGeom prst="rect">
                <a:avLst/>
              </a:prstGeom>
              <a:blipFill>
                <a:blip r:embed="rId22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3FF15C-68EE-C69B-5787-2447D7BE7B40}"/>
                  </a:ext>
                </a:extLst>
              </p:cNvPr>
              <p:cNvSpPr txBox="1"/>
              <p:nvPr/>
            </p:nvSpPr>
            <p:spPr>
              <a:xfrm>
                <a:off x="6247960" y="4481978"/>
                <a:ext cx="15210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sink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已饱和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3FF15C-68EE-C69B-5787-2447D7BE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60" y="4481978"/>
                <a:ext cx="1521057" cy="338554"/>
              </a:xfrm>
              <a:prstGeom prst="rect">
                <a:avLst/>
              </a:prstGeom>
              <a:blipFill>
                <a:blip r:embed="rId2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D10932A3-5E0E-5E55-9576-33B557678F70}"/>
              </a:ext>
            </a:extLst>
          </p:cNvPr>
          <p:cNvSpPr txBox="1"/>
          <p:nvPr/>
        </p:nvSpPr>
        <p:spPr>
          <a:xfrm>
            <a:off x="5801169" y="3676758"/>
            <a:ext cx="3615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无法继续找到增广边，停止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DC88C14-D1E7-60D3-5C50-737F135D27F6}"/>
              </a:ext>
            </a:extLst>
          </p:cNvPr>
          <p:cNvSpPr txBox="1"/>
          <p:nvPr/>
        </p:nvSpPr>
        <p:spPr>
          <a:xfrm>
            <a:off x="6689554" y="5068378"/>
            <a:ext cx="2014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最大流：</a:t>
            </a:r>
            <a:r>
              <a:rPr kumimoji="1"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20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DEA8499-E8F6-3E40-1675-1E77D6E89C2C}"/>
              </a:ext>
            </a:extLst>
          </p:cNvPr>
          <p:cNvSpPr/>
          <p:nvPr/>
        </p:nvSpPr>
        <p:spPr>
          <a:xfrm>
            <a:off x="2812946" y="3017780"/>
            <a:ext cx="2051622" cy="2928395"/>
          </a:xfrm>
          <a:custGeom>
            <a:avLst/>
            <a:gdLst>
              <a:gd name="connsiteX0" fmla="*/ 300942 w 2051622"/>
              <a:gd name="connsiteY0" fmla="*/ 0 h 2928395"/>
              <a:gd name="connsiteX1" fmla="*/ 1851949 w 2051622"/>
              <a:gd name="connsiteY1" fmla="*/ 1307939 h 2928395"/>
              <a:gd name="connsiteX2" fmla="*/ 1828800 w 2051622"/>
              <a:gd name="connsiteY2" fmla="*/ 1990845 h 2928395"/>
              <a:gd name="connsiteX3" fmla="*/ 0 w 2051622"/>
              <a:gd name="connsiteY3" fmla="*/ 2928395 h 292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622" h="2928395">
                <a:moveTo>
                  <a:pt x="300942" y="0"/>
                </a:moveTo>
                <a:cubicBezTo>
                  <a:pt x="949124" y="488066"/>
                  <a:pt x="1597306" y="976132"/>
                  <a:pt x="1851949" y="1307939"/>
                </a:cubicBezTo>
                <a:cubicBezTo>
                  <a:pt x="2106592" y="1639747"/>
                  <a:pt x="2137458" y="1720769"/>
                  <a:pt x="1828800" y="1990845"/>
                </a:cubicBezTo>
                <a:cubicBezTo>
                  <a:pt x="1520142" y="2260921"/>
                  <a:pt x="760071" y="2594658"/>
                  <a:pt x="0" y="2928395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A8F164-C36E-67C9-8E9C-67650F306E5E}"/>
              </a:ext>
            </a:extLst>
          </p:cNvPr>
          <p:cNvSpPr txBox="1"/>
          <p:nvPr/>
        </p:nvSpPr>
        <p:spPr>
          <a:xfrm>
            <a:off x="140773" y="6265978"/>
            <a:ext cx="628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最小割权值和为</a:t>
            </a:r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20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，将所有节点分割成标号与未标号两组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6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6" grpId="0" animBg="1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缺陷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650487" y="1910450"/>
            <a:ext cx="838058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最小割分组倾向在图中中切割一小组孤立的节点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进而导致不正确的切割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276375-CE2B-1398-B181-DB3FB93C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7" y="2987611"/>
            <a:ext cx="5380366" cy="31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1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089BE972-0DBE-F2D5-E169-9A8DA2C8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668" y="2330869"/>
            <a:ext cx="4596450" cy="9079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归一化切割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650487" y="1910450"/>
            <a:ext cx="838058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重新定义切割的概念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8438FDBC-15EC-F942-3C23-7DA9FB13CE6C}"/>
              </a:ext>
            </a:extLst>
          </p:cNvPr>
          <p:cNvSpPr/>
          <p:nvPr/>
        </p:nvSpPr>
        <p:spPr>
          <a:xfrm rot="17762311">
            <a:off x="2876358" y="3347034"/>
            <a:ext cx="1800560" cy="1385152"/>
          </a:xfrm>
          <a:prstGeom prst="arc">
            <a:avLst>
              <a:gd name="adj1" fmla="val 16037492"/>
              <a:gd name="adj2" fmla="val 20343335"/>
            </a:avLst>
          </a:prstGeom>
          <a:ln w="28575">
            <a:solidFill>
              <a:schemeClr val="accent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FF79A675-B02C-9BE4-730A-5E78378B8467}"/>
              </a:ext>
            </a:extLst>
          </p:cNvPr>
          <p:cNvSpPr/>
          <p:nvPr/>
        </p:nvSpPr>
        <p:spPr>
          <a:xfrm rot="15870341" flipV="1">
            <a:off x="3900271" y="3391817"/>
            <a:ext cx="1954816" cy="1628234"/>
          </a:xfrm>
          <a:prstGeom prst="arc">
            <a:avLst>
              <a:gd name="adj1" fmla="val 17416503"/>
              <a:gd name="adj2" fmla="val 20389547"/>
            </a:avLst>
          </a:prstGeom>
          <a:ln w="28575">
            <a:solidFill>
              <a:schemeClr val="accent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1A84E8B-DDE7-DB87-0459-FFE35B37507E}"/>
                  </a:ext>
                </a:extLst>
              </p:cNvPr>
              <p:cNvSpPr txBox="1"/>
              <p:nvPr/>
            </p:nvSpPr>
            <p:spPr>
              <a:xfrm>
                <a:off x="5556087" y="3842014"/>
                <a:ext cx="29179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：图中所有节点的集合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1A84E8B-DDE7-DB87-0459-FFE35B37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087" y="3842014"/>
                <a:ext cx="2917915" cy="400110"/>
              </a:xfrm>
              <a:prstGeom prst="rect">
                <a:avLst/>
              </a:prstGeom>
              <a:blipFill>
                <a:blip r:embed="rId5"/>
                <a:stretch>
                  <a:fillRect t="-10606" r="-1879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2360CBB4-DAD5-EEE9-9795-E7BA0038563A}"/>
              </a:ext>
            </a:extLst>
          </p:cNvPr>
          <p:cNvSpPr txBox="1"/>
          <p:nvPr/>
        </p:nvSpPr>
        <p:spPr>
          <a:xfrm>
            <a:off x="90116" y="3785167"/>
            <a:ext cx="4929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即子图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的节点到整个图的节点的权重之和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5265C2-7076-C63D-CD08-1645C446E2BC}"/>
              </a:ext>
            </a:extLst>
          </p:cNvPr>
          <p:cNvSpPr/>
          <p:nvPr/>
        </p:nvSpPr>
        <p:spPr>
          <a:xfrm>
            <a:off x="400050" y="4435547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近似解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6CC0BD-CB56-7891-BB99-C0C564F66C47}"/>
                  </a:ext>
                </a:extLst>
              </p:cNvPr>
              <p:cNvSpPr txBox="1"/>
              <p:nvPr/>
            </p:nvSpPr>
            <p:spPr>
              <a:xfrm>
                <a:off x="650487" y="5036974"/>
                <a:ext cx="83805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fontAlgn="auto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𝑁𝑐𝑢𝑡</m:t>
                    </m:r>
                  </m:oMath>
                </a14:m>
                <a:r>
                  <a:rPr kumimoji="1" lang="zh-CN" altLang="en-US" sz="24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不再是求最小割，无法用最大流直接求解，近似解：</a:t>
                </a:r>
                <a:endParaRPr kumimoji="1" lang="en-US" altLang="zh-CN" sz="24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6CC0BD-CB56-7891-BB99-C0C564F6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7" y="5036974"/>
                <a:ext cx="8380582" cy="461665"/>
              </a:xfrm>
              <a:prstGeom prst="rect">
                <a:avLst/>
              </a:prstGeom>
              <a:blipFill>
                <a:blip r:embed="rId6"/>
                <a:stretch>
                  <a:fillRect l="-1019" t="-14474" r="-36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A8E14343-5B9C-65B0-0039-90A98961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005" y="5498639"/>
            <a:ext cx="2499595" cy="565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4876BD8-D9F2-EFE3-7DDF-12584A096E7B}"/>
                  </a:ext>
                </a:extLst>
              </p:cNvPr>
              <p:cNvSpPr txBox="1"/>
              <p:nvPr/>
            </p:nvSpPr>
            <p:spPr>
              <a:xfrm>
                <a:off x="4537275" y="5543249"/>
                <a:ext cx="4715906" cy="41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|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𝑉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|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：类似于一个特征向量，连续值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4876BD8-D9F2-EFE3-7DDF-12584A096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75" y="5543249"/>
                <a:ext cx="4715906" cy="411651"/>
              </a:xfrm>
              <a:prstGeom prst="rect">
                <a:avLst/>
              </a:prstGeom>
              <a:blipFill>
                <a:blip r:embed="rId8"/>
                <a:stretch>
                  <a:fillRect t="-7353" r="-775" b="-2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FB52CC9-EC95-A7E0-4555-41AB1592581E}"/>
              </a:ext>
            </a:extLst>
          </p:cNvPr>
          <p:cNvCxnSpPr/>
          <p:nvPr/>
        </p:nvCxnSpPr>
        <p:spPr>
          <a:xfrm>
            <a:off x="3871088" y="5781380"/>
            <a:ext cx="642481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00E682-63DA-43B8-4D7B-1397E0DC8D8E}"/>
                  </a:ext>
                </a:extLst>
              </p:cNvPr>
              <p:cNvSpPr txBox="1"/>
              <p:nvPr/>
            </p:nvSpPr>
            <p:spPr>
              <a:xfrm>
                <a:off x="3252742" y="6034913"/>
                <a:ext cx="5057795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在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中找到一个分离点令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∈{−1,+1}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并代入使得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𝑁𝑐𝑢𝑡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最小，即得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00E682-63DA-43B8-4D7B-1397E0DC8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742" y="6034913"/>
                <a:ext cx="5057795" cy="784830"/>
              </a:xfrm>
              <a:prstGeom prst="rect">
                <a:avLst/>
              </a:prstGeom>
              <a:blipFill>
                <a:blip r:embed="rId9"/>
                <a:stretch>
                  <a:fillRect l="-603" t="-6202" r="-1568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20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/>
      <p:bldP spid="19" grpId="0"/>
      <p:bldP spid="25" grpId="0"/>
      <p:bldP spid="26" grpId="0"/>
      <p:bldP spid="30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算法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0050" y="1959610"/>
                <a:ext cx="8234664" cy="5088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 fontAlgn="auto">
                  <a:lnSpc>
                    <a:spcPts val="3600"/>
                  </a:lnSpc>
                  <a:buFont typeface="+mj-lt"/>
                  <a:buAutoNum type="arabicPeriod"/>
                </a:pP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给定一组特征，规定一个加权图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=(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𝑉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𝐸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包含特征空间中的点，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𝐸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包含图的边。计算边的权值，并用它们构建矩阵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𝑊</m:t>
                    </m:r>
                    <m:r>
                      <a:rPr kumimoji="1" lang="zh-CN" altLang="en-US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和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kumimoji="1" lang="zh-CN" altLang="en-US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。令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𝐾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表示图中所需的分区数量。</a:t>
                </a:r>
                <a:endParaRPr kumimoji="1" lang="en-US" altLang="zh-CN" sz="2400" dirty="0">
                  <a:solidFill>
                    <a:srgbClr val="1D4E79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indent="-457200" algn="just" fontAlgn="auto">
                  <a:lnSpc>
                    <a:spcPts val="3600"/>
                  </a:lnSpc>
                  <a:buFont typeface="+mj-lt"/>
                  <a:buAutoNum type="arabicPeriod"/>
                </a:pP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解特征值系统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𝑊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𝑦</m:t>
                    </m:r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kumimoji="1" lang="en-US" altLang="zh-CN" sz="2400" i="1" dirty="0" err="1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𝜆</m:t>
                    </m:r>
                    <m:r>
                      <a:rPr kumimoji="1" lang="en-US" altLang="zh-CN" sz="2400" i="1" dirty="0" err="1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𝐷𝑦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，求出具有第二最小特征值的特征向量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kumimoji="1" lang="en-US" altLang="zh-CN" sz="2400" dirty="0">
                  <a:solidFill>
                    <a:srgbClr val="1D4E79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indent="-457200" algn="just" fontAlgn="auto">
                  <a:lnSpc>
                    <a:spcPts val="3600"/>
                  </a:lnSpc>
                  <a:buFont typeface="+mj-lt"/>
                  <a:buAutoNum type="arabicPeriod"/>
                </a:pP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使用步骤</a:t>
                </a:r>
                <a:r>
                  <a:rPr kumimoji="1" lang="en-US" altLang="zh-CN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中的特征向量，通过求使得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𝑁𝑐𝑢𝑡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𝐴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2400" i="1" dirty="0">
                        <a:solidFill>
                          <a:srgbClr val="1D4E79"/>
                        </a:solidFill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最小的分离点，对图进行二分</a:t>
                </a:r>
                <a:endParaRPr kumimoji="1" lang="en-US" altLang="zh-CN" sz="2400" dirty="0">
                  <a:solidFill>
                    <a:srgbClr val="1D4E79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indent="-457200" algn="just" fontAlgn="auto">
                  <a:lnSpc>
                    <a:spcPts val="3600"/>
                  </a:lnSpc>
                  <a:buFont typeface="+mj-lt"/>
                  <a:buAutoNum type="arabicPeriod"/>
                </a:pP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如果切割数未达到</a:t>
                </a:r>
                <a:r>
                  <a:rPr kumimoji="1" lang="en-US" altLang="zh-CN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，那么通过检查切割的稳定性来确定是否应细分当前的分区。</a:t>
                </a:r>
                <a:endParaRPr kumimoji="1" lang="en-US" altLang="zh-CN" sz="2400" dirty="0">
                  <a:solidFill>
                    <a:srgbClr val="1D4E79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indent="-457200" algn="just" fontAlgn="auto">
                  <a:lnSpc>
                    <a:spcPts val="3600"/>
                  </a:lnSpc>
                  <a:buFont typeface="+mj-lt"/>
                  <a:buAutoNum type="arabicPeriod"/>
                </a:pPr>
                <a:r>
                  <a:rPr kumimoji="1" lang="zh-CN" altLang="en-US" sz="2400" dirty="0">
                    <a:solidFill>
                      <a:srgbClr val="1D4E79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必要时，递归地重新划分已分割部分。</a:t>
                </a:r>
                <a:endParaRPr kumimoji="1" lang="en-US" altLang="zh-CN" sz="2400" b="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 fontAlgn="auto">
                  <a:lnSpc>
                    <a:spcPts val="3200"/>
                  </a:lnSpc>
                </a:pPr>
                <a:endParaRPr kumimoji="1" lang="en-US" altLang="zh-CN" sz="2400" dirty="0">
                  <a:latin typeface="Times New Roman" panose="02020603050405020304" pitchFamily="18" charset="0"/>
                  <a:ea typeface="Times New Roman" panose="02020503050405090304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959610"/>
                <a:ext cx="8234664" cy="5088894"/>
              </a:xfrm>
              <a:prstGeom prst="rect">
                <a:avLst/>
              </a:prstGeom>
              <a:blipFill>
                <a:blip r:embed="rId4"/>
                <a:stretch>
                  <a:fillRect l="-815" t="-479" r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711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E90A9-C6AA-956D-CD84-59D9E1D5B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7" y="1266116"/>
            <a:ext cx="5256494" cy="54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4912E-5C2D-8A97-C39B-E8529BBC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1996" y="1266116"/>
            <a:ext cx="5256375" cy="54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01811E-30C9-5674-21CD-6F247F128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1996" y="1266116"/>
            <a:ext cx="5256375" cy="54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FC27C40-DC90-B7A2-27B1-A75C12E9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5945" y="2498321"/>
            <a:ext cx="2553967" cy="40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613254" y="316876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分水岭算法</a:t>
            </a:r>
            <a:endParaRPr kumimoji="1" lang="zh-CN" altLang="en-US" sz="6000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326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定义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707329" y="1937277"/>
            <a:ext cx="8054962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分水岭是指两个盆地或流域之间的山脊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灰度图像可以看作是地质表面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亮部对应山脊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暗部对应山谷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6B69FA-CE2E-8232-B145-7F7684E58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506" y="4104952"/>
            <a:ext cx="2621267" cy="26501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429FF7-2093-AC35-EFCF-336FBEF3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542" y="3429000"/>
            <a:ext cx="4662408" cy="3352110"/>
          </a:xfrm>
          <a:prstGeom prst="rect">
            <a:avLst/>
          </a:prstGeom>
        </p:spPr>
      </p:pic>
      <p:sp>
        <p:nvSpPr>
          <p:cNvPr id="14" name="弧形 13">
            <a:extLst>
              <a:ext uri="{FF2B5EF4-FFF2-40B4-BE49-F238E27FC236}">
                <a16:creationId xmlns:a16="http://schemas.microsoft.com/office/drawing/2014/main" id="{167866F9-AF37-A745-A388-F9080B1A5386}"/>
              </a:ext>
            </a:extLst>
          </p:cNvPr>
          <p:cNvSpPr/>
          <p:nvPr/>
        </p:nvSpPr>
        <p:spPr>
          <a:xfrm rot="17762311">
            <a:off x="2038131" y="4286544"/>
            <a:ext cx="3673284" cy="2825819"/>
          </a:xfrm>
          <a:prstGeom prst="arc">
            <a:avLst>
              <a:gd name="adj1" fmla="val 16037492"/>
              <a:gd name="adj2" fmla="val 20343335"/>
            </a:avLst>
          </a:prstGeom>
          <a:ln w="28575">
            <a:solidFill>
              <a:srgbClr val="FF0000"/>
            </a:solidFill>
            <a:prstDash val="sysDash"/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4DD123C9-ABAA-4375-3460-F246347C15E4}"/>
              </a:ext>
            </a:extLst>
          </p:cNvPr>
          <p:cNvSpPr/>
          <p:nvPr/>
        </p:nvSpPr>
        <p:spPr>
          <a:xfrm rot="3837689" flipH="1">
            <a:off x="3266976" y="4276895"/>
            <a:ext cx="3673284" cy="2825819"/>
          </a:xfrm>
          <a:prstGeom prst="arc">
            <a:avLst>
              <a:gd name="adj1" fmla="val 16037492"/>
              <a:gd name="adj2" fmla="val 20343335"/>
            </a:avLst>
          </a:prstGeom>
          <a:ln w="28575">
            <a:solidFill>
              <a:srgbClr val="FF0000"/>
            </a:solidFill>
            <a:prstDash val="sysDash"/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56E494-7581-FA1D-65B6-0EA864AC52DF}"/>
              </a:ext>
            </a:extLst>
          </p:cNvPr>
          <p:cNvSpPr txBox="1"/>
          <p:nvPr/>
        </p:nvSpPr>
        <p:spPr>
          <a:xfrm>
            <a:off x="3688565" y="343017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一个区域存在极小值点</a:t>
            </a:r>
          </a:p>
        </p:txBody>
      </p:sp>
    </p:spTree>
    <p:extLst>
      <p:ext uri="{BB962C8B-B14F-4D97-AF65-F5344CB8AC3E}">
        <p14:creationId xmlns:p14="http://schemas.microsoft.com/office/powerpoint/2010/main" val="540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原理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给图像上孤立的山谷（局部极小值）注入水，让水从极小值点开始匀速上升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为避免不同山谷水位增长汇聚，需要在水合并处建立分水岭（水坝），直到所有山峰都被淹没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27441C-E684-3E65-D952-67264B04F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9" y="4128275"/>
            <a:ext cx="2285714" cy="20952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0C8649-23FE-0BCC-87A4-507E11741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29" y="3801014"/>
            <a:ext cx="5499521" cy="27497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FF2A0E-DAF9-61A4-6FB1-FC36BF37E03B}"/>
              </a:ext>
            </a:extLst>
          </p:cNvPr>
          <p:cNvSpPr txBox="1"/>
          <p:nvPr/>
        </p:nvSpPr>
        <p:spPr>
          <a:xfrm>
            <a:off x="688988" y="63576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分水岭算法目标：找出分水线</a:t>
            </a:r>
          </a:p>
        </p:txBody>
      </p:sp>
    </p:spTree>
    <p:extLst>
      <p:ext uri="{BB962C8B-B14F-4D97-AF65-F5344CB8AC3E}">
        <p14:creationId xmlns:p14="http://schemas.microsoft.com/office/powerpoint/2010/main" val="11069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原理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A048E7A-A137-6DFB-E58C-7A117673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89" y="3599902"/>
            <a:ext cx="3162485" cy="1876727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BAAA6E0-7571-F3EB-9614-829BC991661C}"/>
              </a:ext>
            </a:extLst>
          </p:cNvPr>
          <p:cNvSpPr/>
          <p:nvPr/>
        </p:nvSpPr>
        <p:spPr>
          <a:xfrm>
            <a:off x="2383944" y="3258361"/>
            <a:ext cx="405011" cy="2171014"/>
          </a:xfrm>
          <a:custGeom>
            <a:avLst/>
            <a:gdLst>
              <a:gd name="connsiteX0" fmla="*/ 0 w 463788"/>
              <a:gd name="connsiteY0" fmla="*/ 0 h 2830882"/>
              <a:gd name="connsiteX1" fmla="*/ 463463 w 463788"/>
              <a:gd name="connsiteY1" fmla="*/ 876822 h 2830882"/>
              <a:gd name="connsiteX2" fmla="*/ 75156 w 463788"/>
              <a:gd name="connsiteY2" fmla="*/ 1929008 h 2830882"/>
              <a:gd name="connsiteX3" fmla="*/ 175365 w 463788"/>
              <a:gd name="connsiteY3" fmla="*/ 2830882 h 283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788" h="2830882">
                <a:moveTo>
                  <a:pt x="0" y="0"/>
                </a:moveTo>
                <a:cubicBezTo>
                  <a:pt x="225468" y="277660"/>
                  <a:pt x="450937" y="555321"/>
                  <a:pt x="463463" y="876822"/>
                </a:cubicBezTo>
                <a:cubicBezTo>
                  <a:pt x="475989" y="1198323"/>
                  <a:pt x="123172" y="1603331"/>
                  <a:pt x="75156" y="1929008"/>
                </a:cubicBezTo>
                <a:cubicBezTo>
                  <a:pt x="27140" y="2254685"/>
                  <a:pt x="101252" y="2542783"/>
                  <a:pt x="175365" y="2830882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B40EA06-8419-0C0D-E463-8FBFD29AB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948" y="2885976"/>
            <a:ext cx="2224264" cy="164534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74DA3AC-C9AE-B239-221D-74B864E69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254" y="4969618"/>
            <a:ext cx="1244377" cy="181000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003115-85F3-9EA4-6DDD-FCE8AF77A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319" y="4899799"/>
            <a:ext cx="1162212" cy="1810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070C68D-0871-799C-586E-A7E8F3ADA498}"/>
                  </a:ext>
                </a:extLst>
              </p:cNvPr>
              <p:cNvSpPr txBox="1"/>
              <p:nvPr/>
            </p:nvSpPr>
            <p:spPr>
              <a:xfrm>
                <a:off x="477940" y="3358382"/>
                <a:ext cx="13964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070C68D-0871-799C-586E-A7E8F3ADA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0" y="3358382"/>
                <a:ext cx="1396408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83C1CA4-8838-34FA-C74F-653FC2855EE9}"/>
                  </a:ext>
                </a:extLst>
              </p:cNvPr>
              <p:cNvSpPr txBox="1"/>
              <p:nvPr/>
            </p:nvSpPr>
            <p:spPr>
              <a:xfrm>
                <a:off x="5788174" y="4486642"/>
                <a:ext cx="27424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Cut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)=∑</m:t>
                      </m:r>
                      <m:sSub>
                        <m:sSubPr>
                          <m:ctrlPr>
                            <a:rPr lang="en-US" altLang="zh-CN" sz="20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 err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sz="2000" i="1" dirty="0" err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83C1CA4-8838-34FA-C74F-653FC285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174" y="4486642"/>
                <a:ext cx="2742457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8B67B57-8612-2848-3C74-9D72429F3E94}"/>
                  </a:ext>
                </a:extLst>
              </p:cNvPr>
              <p:cNvSpPr txBox="1"/>
              <p:nvPr/>
            </p:nvSpPr>
            <p:spPr>
              <a:xfrm>
                <a:off x="8142015" y="6008077"/>
                <a:ext cx="4052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8B67B57-8612-2848-3C74-9D72429F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015" y="6008077"/>
                <a:ext cx="405287" cy="461665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688988" y="1843102"/>
            <a:ext cx="8054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图像中各个像素可以表示为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的各个节点，然后利用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节点组的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最优分割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对像素进行切割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81970EC-0DA8-AE77-7D34-F7A7B30025A9}"/>
              </a:ext>
            </a:extLst>
          </p:cNvPr>
          <p:cNvSpPr txBox="1"/>
          <p:nvPr/>
        </p:nvSpPr>
        <p:spPr>
          <a:xfrm>
            <a:off x="398416" y="5716211"/>
            <a:ext cx="5190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一次切割将节点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V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分为两个子集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A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、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C9A9B17-31DD-1154-7D43-1C5D760C2AA0}"/>
                  </a:ext>
                </a:extLst>
              </p:cNvPr>
              <p:cNvSpPr txBox="1"/>
              <p:nvPr/>
            </p:nvSpPr>
            <p:spPr>
              <a:xfrm>
                <a:off x="7657846" y="2990656"/>
                <a:ext cx="753470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 err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C9A9B17-31DD-1154-7D43-1C5D760C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846" y="2990656"/>
                <a:ext cx="753470" cy="3931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3D782ED-17A8-B2DD-D169-FBC56A8DC36A}"/>
                  </a:ext>
                </a:extLst>
              </p:cNvPr>
              <p:cNvSpPr txBox="1"/>
              <p:nvPr/>
            </p:nvSpPr>
            <p:spPr>
              <a:xfrm>
                <a:off x="6367839" y="3193211"/>
                <a:ext cx="753470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 err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3D782ED-17A8-B2DD-D169-FBC56A8D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839" y="3193211"/>
                <a:ext cx="753470" cy="4042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AEEBA03-069A-A857-5086-3CBE9088F217}"/>
                  </a:ext>
                </a:extLst>
              </p:cNvPr>
              <p:cNvSpPr txBox="1"/>
              <p:nvPr/>
            </p:nvSpPr>
            <p:spPr>
              <a:xfrm>
                <a:off x="7154973" y="3521257"/>
                <a:ext cx="753470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 err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AEEBA03-069A-A857-5086-3CBE9088F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973" y="3521257"/>
                <a:ext cx="753470" cy="4042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3C852FB-3FC9-C0CA-B42C-8DFA9F2CFAC3}"/>
                  </a:ext>
                </a:extLst>
              </p:cNvPr>
              <p:cNvSpPr txBox="1"/>
              <p:nvPr/>
            </p:nvSpPr>
            <p:spPr>
              <a:xfrm>
                <a:off x="6206155" y="4123583"/>
                <a:ext cx="753470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 err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3C852FB-3FC9-C0CA-B42C-8DFA9F2C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55" y="4123583"/>
                <a:ext cx="753470" cy="404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04EB6EE9-1801-1600-8122-29F8C87E5D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3021" y="6204726"/>
            <a:ext cx="3496163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46745C3-6F11-8AC7-6329-A4AFDE5CB565}"/>
                  </a:ext>
                </a:extLst>
              </p:cNvPr>
              <p:cNvSpPr txBox="1"/>
              <p:nvPr/>
            </p:nvSpPr>
            <p:spPr>
              <a:xfrm>
                <a:off x="6833742" y="6008078"/>
                <a:ext cx="496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46745C3-6F11-8AC7-6329-A4AFDE5CB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42" y="6008078"/>
                <a:ext cx="49681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965E64F-1E0A-8ACF-CB7B-E88D2A160A37}"/>
              </a:ext>
            </a:extLst>
          </p:cNvPr>
          <p:cNvCxnSpPr>
            <a:cxnSpLocks/>
          </p:cNvCxnSpPr>
          <p:nvPr/>
        </p:nvCxnSpPr>
        <p:spPr>
          <a:xfrm flipV="1">
            <a:off x="4442357" y="3939785"/>
            <a:ext cx="1238013" cy="38169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D65812A-F1ED-28D5-E693-60617E097BC8}"/>
              </a:ext>
            </a:extLst>
          </p:cNvPr>
          <p:cNvCxnSpPr>
            <a:cxnSpLocks/>
          </p:cNvCxnSpPr>
          <p:nvPr/>
        </p:nvCxnSpPr>
        <p:spPr>
          <a:xfrm>
            <a:off x="4482495" y="4754928"/>
            <a:ext cx="1115146" cy="56313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6F76AE67-863D-82D1-7A91-E8AED59BFF0E}"/>
              </a:ext>
            </a:extLst>
          </p:cNvPr>
          <p:cNvSpPr/>
          <p:nvPr/>
        </p:nvSpPr>
        <p:spPr>
          <a:xfrm>
            <a:off x="5835364" y="2924794"/>
            <a:ext cx="2703112" cy="19856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9D2C96F-E644-9138-1FBF-75658566CE93}"/>
              </a:ext>
            </a:extLst>
          </p:cNvPr>
          <p:cNvSpPr/>
          <p:nvPr/>
        </p:nvSpPr>
        <p:spPr>
          <a:xfrm>
            <a:off x="5837107" y="4947622"/>
            <a:ext cx="2703112" cy="17872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7B2EACC-3FDD-6834-4A18-09B3EB67581E}"/>
              </a:ext>
            </a:extLst>
          </p:cNvPr>
          <p:cNvSpPr/>
          <p:nvPr/>
        </p:nvSpPr>
        <p:spPr>
          <a:xfrm>
            <a:off x="502919" y="3117865"/>
            <a:ext cx="3771349" cy="23990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pographic surface">
            <a:extLst>
              <a:ext uri="{FF2B5EF4-FFF2-40B4-BE49-F238E27FC236}">
                <a16:creationId xmlns:a16="http://schemas.microsoft.com/office/drawing/2014/main" id="{FD530EEC-248D-D26A-E299-A33CC6F6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2802" y="2463555"/>
            <a:ext cx="3840000" cy="2880000"/>
          </a:xfrm>
          <a:prstGeom prst="rect">
            <a:avLst/>
          </a:prstGeom>
          <a:noFill/>
        </p:spPr>
      </p:pic>
      <p:pic>
        <p:nvPicPr>
          <p:cNvPr id="4" name="Picture 3" descr="Drops灰度级图像">
            <a:extLst>
              <a:ext uri="{FF2B5EF4-FFF2-40B4-BE49-F238E27FC236}">
                <a16:creationId xmlns:a16="http://schemas.microsoft.com/office/drawing/2014/main" id="{C38929BF-99AF-751E-AF20-E9ED2D35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" y="2957973"/>
            <a:ext cx="2160000" cy="2160000"/>
          </a:xfrm>
          <a:prstGeom prst="rect">
            <a:avLst/>
          </a:prstGeom>
          <a:noFill/>
        </p:spPr>
      </p:pic>
      <p:pic>
        <p:nvPicPr>
          <p:cNvPr id="7" name="Picture 1" descr="Watershed transform">
            <a:extLst>
              <a:ext uri="{FF2B5EF4-FFF2-40B4-BE49-F238E27FC236}">
                <a16:creationId xmlns:a16="http://schemas.microsoft.com/office/drawing/2014/main" id="{55067E7B-55D6-7DCA-E637-CA987431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3347" y="2949342"/>
            <a:ext cx="2160000" cy="2160000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A707567-303A-FBDC-B574-41D7AD6239D8}"/>
              </a:ext>
            </a:extLst>
          </p:cNvPr>
          <p:cNvSpPr/>
          <p:nvPr/>
        </p:nvSpPr>
        <p:spPr>
          <a:xfrm>
            <a:off x="1136427" y="51736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灰度图像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7B439F-FA33-1B1F-1406-53C95D0C4DE8}"/>
              </a:ext>
            </a:extLst>
          </p:cNvPr>
          <p:cNvSpPr/>
          <p:nvPr/>
        </p:nvSpPr>
        <p:spPr>
          <a:xfrm>
            <a:off x="7116374" y="517832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分水岭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06CB54-A3C1-C78E-2C05-D46F5B33E222}"/>
              </a:ext>
            </a:extLst>
          </p:cNvPr>
          <p:cNvSpPr/>
          <p:nvPr/>
        </p:nvSpPr>
        <p:spPr>
          <a:xfrm>
            <a:off x="3417663" y="5117973"/>
            <a:ext cx="2262158" cy="387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ctr">
              <a:lnSpc>
                <a:spcPts val="2500"/>
              </a:lnSpc>
              <a:buClr>
                <a:schemeClr val="accent1"/>
              </a:buClr>
              <a:buSzPct val="85000"/>
            </a:pPr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图像对应的拓扑地形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E960C60E-D933-F7AD-BE3B-26EF90B8F16E}"/>
              </a:ext>
            </a:extLst>
          </p:cNvPr>
          <p:cNvSpPr/>
          <p:nvPr/>
        </p:nvSpPr>
        <p:spPr>
          <a:xfrm rot="3837689" flipH="1">
            <a:off x="3843329" y="2616432"/>
            <a:ext cx="3673284" cy="2825819"/>
          </a:xfrm>
          <a:prstGeom prst="arc">
            <a:avLst>
              <a:gd name="adj1" fmla="val 16037492"/>
              <a:gd name="adj2" fmla="val 20343335"/>
            </a:avLst>
          </a:prstGeom>
          <a:ln w="28575">
            <a:solidFill>
              <a:srgbClr val="FF0000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EF06B8-3EDC-848B-28EA-BD397C26E65D}"/>
                  </a:ext>
                </a:extLst>
              </p:cNvPr>
              <p:cNvSpPr txBox="1"/>
              <p:nvPr/>
            </p:nvSpPr>
            <p:spPr>
              <a:xfrm>
                <a:off x="3604232" y="1961347"/>
                <a:ext cx="1613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汇水盆地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EF06B8-3EDC-848B-28EA-BD397C26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32" y="1961347"/>
                <a:ext cx="1613647" cy="461665"/>
              </a:xfrm>
              <a:prstGeom prst="rect">
                <a:avLst/>
              </a:prstGeom>
              <a:blipFill>
                <a:blip r:embed="rId7"/>
                <a:stretch>
                  <a:fillRect l="-566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弧形 24">
            <a:extLst>
              <a:ext uri="{FF2B5EF4-FFF2-40B4-BE49-F238E27FC236}">
                <a16:creationId xmlns:a16="http://schemas.microsoft.com/office/drawing/2014/main" id="{18A4C384-B0A7-2A01-FA07-9144359CFD20}"/>
              </a:ext>
            </a:extLst>
          </p:cNvPr>
          <p:cNvSpPr/>
          <p:nvPr/>
        </p:nvSpPr>
        <p:spPr>
          <a:xfrm rot="10636147" flipH="1">
            <a:off x="3921061" y="2864558"/>
            <a:ext cx="4060509" cy="3021546"/>
          </a:xfrm>
          <a:prstGeom prst="arc">
            <a:avLst>
              <a:gd name="adj1" fmla="val 16677789"/>
              <a:gd name="adj2" fmla="val 20343335"/>
            </a:avLst>
          </a:prstGeom>
          <a:ln w="28575">
            <a:solidFill>
              <a:srgbClr val="FF0000"/>
            </a:solidFill>
            <a:prstDash val="solid"/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EF11BB44-0916-A1F4-853C-79699334846E}"/>
              </a:ext>
            </a:extLst>
          </p:cNvPr>
          <p:cNvSpPr/>
          <p:nvPr/>
        </p:nvSpPr>
        <p:spPr>
          <a:xfrm rot="10039890" flipH="1">
            <a:off x="3496932" y="2745866"/>
            <a:ext cx="3673284" cy="3236665"/>
          </a:xfrm>
          <a:prstGeom prst="arc">
            <a:avLst>
              <a:gd name="adj1" fmla="val 17223200"/>
              <a:gd name="adj2" fmla="val 21594253"/>
            </a:avLst>
          </a:prstGeom>
          <a:ln w="28575">
            <a:solidFill>
              <a:srgbClr val="FF0000"/>
            </a:solidFill>
            <a:prstDash val="solid"/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616FCB-758C-1FC0-CC25-66BBCF591BB6}"/>
              </a:ext>
            </a:extLst>
          </p:cNvPr>
          <p:cNvSpPr txBox="1"/>
          <p:nvPr/>
        </p:nvSpPr>
        <p:spPr>
          <a:xfrm>
            <a:off x="4493440" y="57088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分水岭线</a:t>
            </a:r>
          </a:p>
        </p:txBody>
      </p:sp>
    </p:spTree>
    <p:extLst>
      <p:ext uri="{BB962C8B-B14F-4D97-AF65-F5344CB8AC3E}">
        <p14:creationId xmlns:p14="http://schemas.microsoft.com/office/powerpoint/2010/main" val="39734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 animBg="1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73DAE-B87F-B56F-64D5-77BE23153B05}"/>
              </a:ext>
            </a:extLst>
          </p:cNvPr>
          <p:cNvSpPr txBox="1"/>
          <p:nvPr/>
        </p:nvSpPr>
        <p:spPr>
          <a:xfrm>
            <a:off x="312011" y="2333674"/>
            <a:ext cx="130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</a:t>
            </a:r>
            <a:endParaRPr lang="en-US" altLang="zh-CN" dirty="0"/>
          </a:p>
          <a:p>
            <a:r>
              <a:rPr lang="zh-CN" altLang="en-US" dirty="0"/>
              <a:t>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B7B212-3D1E-3419-4344-492228C02A2E}"/>
              </a:ext>
            </a:extLst>
          </p:cNvPr>
          <p:cNvSpPr txBox="1"/>
          <p:nvPr/>
        </p:nvSpPr>
        <p:spPr>
          <a:xfrm>
            <a:off x="5890833" y="4777604"/>
            <a:ext cx="130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水</a:t>
            </a:r>
            <a:endParaRPr lang="en-US" altLang="zh-CN" dirty="0"/>
          </a:p>
          <a:p>
            <a:r>
              <a:rPr lang="zh-CN" altLang="en-US" dirty="0"/>
              <a:t>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A385A6-6D72-3CAB-F48B-DD7D0CA2C9AC}"/>
              </a:ext>
            </a:extLst>
          </p:cNvPr>
          <p:cNvSpPr txBox="1"/>
          <p:nvPr/>
        </p:nvSpPr>
        <p:spPr>
          <a:xfrm>
            <a:off x="260720" y="4362106"/>
            <a:ext cx="462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</a:t>
            </a:r>
            <a:endParaRPr lang="en-US" altLang="zh-CN" dirty="0"/>
          </a:p>
          <a:p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淹</a:t>
            </a:r>
            <a:endParaRPr lang="en-US" altLang="zh-CN" dirty="0"/>
          </a:p>
          <a:p>
            <a:r>
              <a:rPr lang="zh-CN" altLang="en-US" dirty="0"/>
              <a:t>没</a:t>
            </a:r>
            <a:endParaRPr lang="en-US" altLang="zh-CN" dirty="0"/>
          </a:p>
          <a:p>
            <a:r>
              <a:rPr lang="zh-CN" altLang="en-US" dirty="0"/>
              <a:t>过</a:t>
            </a:r>
            <a:endParaRPr lang="en-US" altLang="zh-CN" dirty="0"/>
          </a:p>
          <a:p>
            <a:r>
              <a:rPr lang="zh-CN" altLang="en-US" dirty="0"/>
              <a:t>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449321-EFDF-C8CF-0C1C-FFB83591336E}"/>
              </a:ext>
            </a:extLst>
          </p:cNvPr>
          <p:cNvSpPr txBox="1"/>
          <p:nvPr/>
        </p:nvSpPr>
        <p:spPr>
          <a:xfrm>
            <a:off x="5890833" y="2119479"/>
            <a:ext cx="462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</a:t>
            </a:r>
            <a:endParaRPr lang="en-US" altLang="zh-CN" dirty="0"/>
          </a:p>
          <a:p>
            <a:r>
              <a:rPr lang="zh-CN" altLang="en-US" dirty="0"/>
              <a:t>形</a:t>
            </a:r>
            <a:endParaRPr lang="en-US" altLang="zh-CN" dirty="0"/>
          </a:p>
          <a:p>
            <a:r>
              <a:rPr lang="zh-CN" altLang="en-US" dirty="0"/>
              <a:t>图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21800D7-8830-D53F-8C5C-A3346B5BB311}"/>
              </a:ext>
            </a:extLst>
          </p:cNvPr>
          <p:cNvSpPr/>
          <p:nvPr/>
        </p:nvSpPr>
        <p:spPr>
          <a:xfrm flipH="1">
            <a:off x="7171211" y="3136624"/>
            <a:ext cx="1078468" cy="1240952"/>
          </a:xfrm>
          <a:custGeom>
            <a:avLst/>
            <a:gdLst>
              <a:gd name="connsiteX0" fmla="*/ 0 w 1551007"/>
              <a:gd name="connsiteY0" fmla="*/ 150471 h 1599767"/>
              <a:gd name="connsiteX1" fmla="*/ 243068 w 1551007"/>
              <a:gd name="connsiteY1" fmla="*/ 821802 h 1599767"/>
              <a:gd name="connsiteX2" fmla="*/ 578734 w 1551007"/>
              <a:gd name="connsiteY2" fmla="*/ 856526 h 1599767"/>
              <a:gd name="connsiteX3" fmla="*/ 833377 w 1551007"/>
              <a:gd name="connsiteY3" fmla="*/ 474562 h 1599767"/>
              <a:gd name="connsiteX4" fmla="*/ 972273 w 1551007"/>
              <a:gd name="connsiteY4" fmla="*/ 775504 h 1599767"/>
              <a:gd name="connsiteX5" fmla="*/ 1122744 w 1551007"/>
              <a:gd name="connsiteY5" fmla="*/ 1516283 h 1599767"/>
              <a:gd name="connsiteX6" fmla="*/ 1342663 w 1551007"/>
              <a:gd name="connsiteY6" fmla="*/ 1412111 h 1599767"/>
              <a:gd name="connsiteX7" fmla="*/ 1551007 w 1551007"/>
              <a:gd name="connsiteY7" fmla="*/ 0 h 159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1007" h="1599767">
                <a:moveTo>
                  <a:pt x="0" y="150471"/>
                </a:moveTo>
                <a:cubicBezTo>
                  <a:pt x="73306" y="427298"/>
                  <a:pt x="146612" y="704126"/>
                  <a:pt x="243068" y="821802"/>
                </a:cubicBezTo>
                <a:cubicBezTo>
                  <a:pt x="339524" y="939478"/>
                  <a:pt x="480349" y="914399"/>
                  <a:pt x="578734" y="856526"/>
                </a:cubicBezTo>
                <a:cubicBezTo>
                  <a:pt x="677119" y="798653"/>
                  <a:pt x="767787" y="488066"/>
                  <a:pt x="833377" y="474562"/>
                </a:cubicBezTo>
                <a:cubicBezTo>
                  <a:pt x="898967" y="461058"/>
                  <a:pt x="924045" y="601884"/>
                  <a:pt x="972273" y="775504"/>
                </a:cubicBezTo>
                <a:cubicBezTo>
                  <a:pt x="1020501" y="949124"/>
                  <a:pt x="1061012" y="1410182"/>
                  <a:pt x="1122744" y="1516283"/>
                </a:cubicBezTo>
                <a:cubicBezTo>
                  <a:pt x="1184476" y="1622384"/>
                  <a:pt x="1271286" y="1664825"/>
                  <a:pt x="1342663" y="1412111"/>
                </a:cubicBezTo>
                <a:cubicBezTo>
                  <a:pt x="1414040" y="1159397"/>
                  <a:pt x="1482523" y="579698"/>
                  <a:pt x="1551007" y="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193D09C-8CDE-4F4C-2982-29C14B38B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50CBFF5-A383-1ECF-198C-789302B5A6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F426F6-0064-21F8-1DF4-40531B18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2" y="4025571"/>
            <a:ext cx="2438400" cy="24384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08BDB1E-ECBF-A591-8D90-FDAFE4EF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52" y="14376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4912B3C-D07C-0B03-60AD-03B68D05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41" y="14204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77167A-8F22-F098-F60C-E039C884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41" y="402006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37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79D491A-0964-E41E-8161-88BCC49F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5510" y="2403455"/>
            <a:ext cx="5983235" cy="43413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构建水坝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基于形态学膨胀操作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7" name="Picture 48" descr="分水岭(1)">
            <a:extLst>
              <a:ext uri="{FF2B5EF4-FFF2-40B4-BE49-F238E27FC236}">
                <a16:creationId xmlns:a16="http://schemas.microsoft.com/office/drawing/2014/main" id="{6D4B2F05-1184-235C-43FE-F1B5460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91893" y="1602730"/>
            <a:ext cx="2047875" cy="762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693575-9336-51DF-F9BF-A86DBDA74837}"/>
              </a:ext>
            </a:extLst>
          </p:cNvPr>
          <p:cNvSpPr txBox="1"/>
          <p:nvPr/>
        </p:nvSpPr>
        <p:spPr>
          <a:xfrm>
            <a:off x="244906" y="5516880"/>
            <a:ext cx="782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初始阶段淹没，可以从所有灰度级最低位的点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连通集开始</a:t>
            </a:r>
          </a:p>
        </p:txBody>
      </p:sp>
    </p:spTree>
    <p:extLst>
      <p:ext uri="{BB962C8B-B14F-4D97-AF65-F5344CB8AC3E}">
        <p14:creationId xmlns:p14="http://schemas.microsoft.com/office/powerpoint/2010/main" val="452676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基于形态学膨胀操作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构建水坝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60BFF2F-643A-724A-B140-7531618E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9" y="2403455"/>
            <a:ext cx="5983238" cy="4341300"/>
          </a:xfrm>
          <a:prstGeom prst="rect">
            <a:avLst/>
          </a:prstGeom>
        </p:spPr>
      </p:pic>
      <p:pic>
        <p:nvPicPr>
          <p:cNvPr id="2" name="Picture 47" descr="分水岭(2)">
            <a:extLst>
              <a:ext uri="{FF2B5EF4-FFF2-40B4-BE49-F238E27FC236}">
                <a16:creationId xmlns:a16="http://schemas.microsoft.com/office/drawing/2014/main" id="{3F0D23EB-1A56-46C6-AB86-0C3E2444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7114" y="1602730"/>
            <a:ext cx="2047875" cy="9810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/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阶段淹没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blipFill>
                <a:blip r:embed="rId6"/>
                <a:stretch>
                  <a:fillRect l="-2865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C47BD481-1E87-62D0-351F-82E0F70BC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834" y="3098961"/>
            <a:ext cx="663751" cy="6049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576C442-A337-0656-71A8-6627DE41CA65}"/>
              </a:ext>
            </a:extLst>
          </p:cNvPr>
          <p:cNvSpPr txBox="1"/>
          <p:nvPr/>
        </p:nvSpPr>
        <p:spPr>
          <a:xfrm>
            <a:off x="7809765" y="3703899"/>
            <a:ext cx="129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223C352-0892-A2C0-A53F-23D43772FA2C}"/>
                  </a:ext>
                </a:extLst>
              </p:cNvPr>
              <p:cNvSpPr txBox="1"/>
              <p:nvPr/>
            </p:nvSpPr>
            <p:spPr>
              <a:xfrm>
                <a:off x="505421" y="2745018"/>
                <a:ext cx="12958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汇水盆地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223C352-0892-A2C0-A53F-23D43772F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1" y="2745018"/>
                <a:ext cx="1295888" cy="707886"/>
              </a:xfrm>
              <a:prstGeom prst="rect">
                <a:avLst/>
              </a:prstGeom>
              <a:blipFill>
                <a:blip r:embed="rId8"/>
                <a:stretch>
                  <a:fillRect l="-1887" t="-4310" r="-1415" b="-9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972BAD7-5C94-5555-D693-560D333F7F84}"/>
                  </a:ext>
                </a:extLst>
              </p:cNvPr>
              <p:cNvSpPr txBox="1"/>
              <p:nvPr/>
            </p:nvSpPr>
            <p:spPr>
              <a:xfrm>
                <a:off x="6640803" y="5009049"/>
                <a:ext cx="12958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汇水盆地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972BAD7-5C94-5555-D693-560D333F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03" y="5009049"/>
                <a:ext cx="1295888" cy="707886"/>
              </a:xfrm>
              <a:prstGeom prst="rect">
                <a:avLst/>
              </a:prstGeom>
              <a:blipFill>
                <a:blip r:embed="rId9"/>
                <a:stretch>
                  <a:fillRect l="-1408" t="-5172" r="-1408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弧形 28">
            <a:extLst>
              <a:ext uri="{FF2B5EF4-FFF2-40B4-BE49-F238E27FC236}">
                <a16:creationId xmlns:a16="http://schemas.microsoft.com/office/drawing/2014/main" id="{0FC98526-2DA9-B69E-3B2B-9A0F20776925}"/>
              </a:ext>
            </a:extLst>
          </p:cNvPr>
          <p:cNvSpPr/>
          <p:nvPr/>
        </p:nvSpPr>
        <p:spPr>
          <a:xfrm rot="16200000">
            <a:off x="413300" y="3538647"/>
            <a:ext cx="1152280" cy="978397"/>
          </a:xfrm>
          <a:prstGeom prst="arc">
            <a:avLst>
              <a:gd name="adj1" fmla="val 16037492"/>
              <a:gd name="adj2" fmla="val 20824760"/>
            </a:avLst>
          </a:prstGeom>
          <a:ln w="19050">
            <a:solidFill>
              <a:schemeClr val="tx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弧形 29">
            <a:extLst>
              <a:ext uri="{FF2B5EF4-FFF2-40B4-BE49-F238E27FC236}">
                <a16:creationId xmlns:a16="http://schemas.microsoft.com/office/drawing/2014/main" id="{39E1706E-7F34-C53B-6ADC-D5B9F90EE301}"/>
              </a:ext>
            </a:extLst>
          </p:cNvPr>
          <p:cNvSpPr/>
          <p:nvPr/>
        </p:nvSpPr>
        <p:spPr>
          <a:xfrm rot="5927661" flipH="1">
            <a:off x="6394784" y="5725184"/>
            <a:ext cx="1487523" cy="1385152"/>
          </a:xfrm>
          <a:prstGeom prst="arc">
            <a:avLst>
              <a:gd name="adj1" fmla="val 17443046"/>
              <a:gd name="adj2" fmla="val 20824760"/>
            </a:avLst>
          </a:prstGeom>
          <a:ln w="19050">
            <a:solidFill>
              <a:schemeClr val="tx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78271B-2E7F-5262-9815-84FEE550443F}"/>
              </a:ext>
            </a:extLst>
          </p:cNvPr>
          <p:cNvSpPr txBox="1"/>
          <p:nvPr/>
        </p:nvSpPr>
        <p:spPr>
          <a:xfrm>
            <a:off x="-144777" y="4159591"/>
            <a:ext cx="212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下标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6DE37F-B0F0-D5A0-74CC-8DA551D4A84E}"/>
                  </a:ext>
                </a:extLst>
              </p:cNvPr>
              <p:cNvSpPr txBox="1"/>
              <p:nvPr/>
            </p:nvSpPr>
            <p:spPr>
              <a:xfrm>
                <a:off x="5634617" y="6325388"/>
                <a:ext cx="32109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：汇水盆地极小值点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6DE37F-B0F0-D5A0-74CC-8DA551D4A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617" y="6325388"/>
                <a:ext cx="3210911" cy="400110"/>
              </a:xfrm>
              <a:prstGeom prst="rect">
                <a:avLst/>
              </a:prstGeom>
              <a:blipFill>
                <a:blip r:embed="rId10"/>
                <a:stretch>
                  <a:fillRect t="-1230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8B2A0C1-5FF1-E314-789E-3FB3AC8F6C09}"/>
              </a:ext>
            </a:extLst>
          </p:cNvPr>
          <p:cNvCxnSpPr/>
          <p:nvPr/>
        </p:nvCxnSpPr>
        <p:spPr>
          <a:xfrm flipV="1">
            <a:off x="3530278" y="3098961"/>
            <a:ext cx="601884" cy="35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89EF4D0-C023-3428-989B-08103C26BA2B}"/>
              </a:ext>
            </a:extLst>
          </p:cNvPr>
          <p:cNvCxnSpPr>
            <a:cxnSpLocks/>
          </p:cNvCxnSpPr>
          <p:nvPr/>
        </p:nvCxnSpPr>
        <p:spPr>
          <a:xfrm flipH="1" flipV="1">
            <a:off x="4602712" y="3098961"/>
            <a:ext cx="601884" cy="35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B92289-C8C0-7267-AB53-FE6B32701EE0}"/>
                  </a:ext>
                </a:extLst>
              </p:cNvPr>
              <p:cNvSpPr txBox="1"/>
              <p:nvPr/>
            </p:nvSpPr>
            <p:spPr>
              <a:xfrm>
                <a:off x="2821743" y="2575741"/>
                <a:ext cx="356193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2000" b="1" i="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汇水盆地的并集为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[1]</m:t>
                    </m:r>
                  </m:oMath>
                </a14:m>
                <a:endParaRPr lang="en-US" altLang="zh-CN" sz="20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                                             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B92289-C8C0-7267-AB53-FE6B3270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43" y="2575741"/>
                <a:ext cx="3561937" cy="707886"/>
              </a:xfrm>
              <a:prstGeom prst="rect">
                <a:avLst/>
              </a:prstGeom>
              <a:blipFill>
                <a:blip r:embed="rId11"/>
                <a:stretch>
                  <a:fillRect t="-6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B855296-3247-1FC6-DE2E-F138CEFAD5ED}"/>
                  </a:ext>
                </a:extLst>
              </p:cNvPr>
              <p:cNvSpPr txBox="1"/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水位线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（阶段）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B855296-3247-1FC6-DE2E-F138CEFA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blipFill>
                <a:blip r:embed="rId12"/>
                <a:stretch>
                  <a:fillRect l="-5655" t="-5983" r="-5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701C61A3-3954-E5BC-F5AA-D335AA1D5482}"/>
              </a:ext>
            </a:extLst>
          </p:cNvPr>
          <p:cNvSpPr txBox="1"/>
          <p:nvPr/>
        </p:nvSpPr>
        <p:spPr>
          <a:xfrm>
            <a:off x="4459979" y="1118772"/>
            <a:ext cx="449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是低于水位线的一个个连通分量</a:t>
            </a:r>
          </a:p>
        </p:txBody>
      </p:sp>
    </p:spTree>
    <p:extLst>
      <p:ext uri="{BB962C8B-B14F-4D97-AF65-F5344CB8AC3E}">
        <p14:creationId xmlns:p14="http://schemas.microsoft.com/office/powerpoint/2010/main" val="25037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构建水坝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基于形态学膨胀操作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0BFF2F-643A-724A-B140-7531618E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5510" y="2403455"/>
            <a:ext cx="5983235" cy="4341300"/>
          </a:xfrm>
          <a:prstGeom prst="rect">
            <a:avLst/>
          </a:prstGeom>
        </p:spPr>
      </p:pic>
      <p:pic>
        <p:nvPicPr>
          <p:cNvPr id="2" name="Picture 47" descr="分水岭(2)">
            <a:extLst>
              <a:ext uri="{FF2B5EF4-FFF2-40B4-BE49-F238E27FC236}">
                <a16:creationId xmlns:a16="http://schemas.microsoft.com/office/drawing/2014/main" id="{3F0D23EB-1A56-46C6-AB86-0C3E2444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7114" y="1602730"/>
            <a:ext cx="2047875" cy="9810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/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阶段淹没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blipFill>
                <a:blip r:embed="rId6"/>
                <a:stretch>
                  <a:fillRect l="-2865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70E85D1-6995-5077-4AD0-EB3D39D89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834" y="3098961"/>
            <a:ext cx="663751" cy="604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F130C8-CCD5-FC69-B76F-281B95A9CAF2}"/>
              </a:ext>
            </a:extLst>
          </p:cNvPr>
          <p:cNvSpPr txBox="1"/>
          <p:nvPr/>
        </p:nvSpPr>
        <p:spPr>
          <a:xfrm>
            <a:off x="7809765" y="3703899"/>
            <a:ext cx="129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3F3A0D-38F3-4BBF-2172-573F977747CD}"/>
                  </a:ext>
                </a:extLst>
              </p:cNvPr>
              <p:cNvSpPr txBox="1"/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水位（阶段）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3F3A0D-38F3-4BBF-2172-573F9777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blipFill>
                <a:blip r:embed="rId8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EFA6A28-E4F0-D7F2-893A-A02F96AC2716}"/>
              </a:ext>
            </a:extLst>
          </p:cNvPr>
          <p:cNvCxnSpPr>
            <a:cxnSpLocks/>
          </p:cNvCxnSpPr>
          <p:nvPr/>
        </p:nvCxnSpPr>
        <p:spPr>
          <a:xfrm flipV="1">
            <a:off x="3499566" y="2937200"/>
            <a:ext cx="601884" cy="35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7B05FE-C926-DA10-3D0C-5E8A761F5B7D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937200"/>
            <a:ext cx="601884" cy="35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8C8607-E977-E971-7F19-2BCB9B341DEF}"/>
                  </a:ext>
                </a:extLst>
              </p:cNvPr>
              <p:cNvSpPr txBox="1"/>
              <p:nvPr/>
            </p:nvSpPr>
            <p:spPr>
              <a:xfrm>
                <a:off x="2791031" y="2413980"/>
                <a:ext cx="356193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2000" b="1" i="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汇水盆地的并集为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en-US" altLang="zh-CN" sz="20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                                             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B8C8607-E977-E971-7F19-2BCB9B341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031" y="2413980"/>
                <a:ext cx="3561937" cy="707886"/>
              </a:xfrm>
              <a:prstGeom prst="rect">
                <a:avLst/>
              </a:prstGeom>
              <a:blipFill>
                <a:blip r:embed="rId9"/>
                <a:stretch>
                  <a:fillRect t="-6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09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6" descr="分水岭(3)">
            <a:extLst>
              <a:ext uri="{FF2B5EF4-FFF2-40B4-BE49-F238E27FC236}">
                <a16:creationId xmlns:a16="http://schemas.microsoft.com/office/drawing/2014/main" id="{85225DE8-03F5-7512-C25C-16267ED2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7114" y="1602730"/>
            <a:ext cx="2047875" cy="89535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构建水坝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基于形态学膨胀操作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0BFF2F-643A-724A-B140-7531618E9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513" y="2403455"/>
            <a:ext cx="5981228" cy="434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/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阶段淹没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blipFill>
                <a:blip r:embed="rId6"/>
                <a:stretch>
                  <a:fillRect l="-2865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627BB59-BD01-E6DE-A278-DE3025A1E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834" y="3098961"/>
            <a:ext cx="663751" cy="6049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7F6E91-AB0F-B125-2EFE-DFFA07BB8D43}"/>
              </a:ext>
            </a:extLst>
          </p:cNvPr>
          <p:cNvSpPr txBox="1"/>
          <p:nvPr/>
        </p:nvSpPr>
        <p:spPr>
          <a:xfrm>
            <a:off x="7809765" y="3703899"/>
            <a:ext cx="129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60CCD8-8EB0-B14D-1591-B05654E99784}"/>
                  </a:ext>
                </a:extLst>
              </p:cNvPr>
              <p:cNvSpPr txBox="1"/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水位（阶段）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60CCD8-8EB0-B14D-1591-B05654E9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blipFill>
                <a:blip r:embed="rId8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33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 descr="分水岭(4)">
            <a:extLst>
              <a:ext uri="{FF2B5EF4-FFF2-40B4-BE49-F238E27FC236}">
                <a16:creationId xmlns:a16="http://schemas.microsoft.com/office/drawing/2014/main" id="{A8E9AE33-A8D3-0719-8487-BE7B8EC5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7113" y="1602037"/>
            <a:ext cx="2047875" cy="7620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构建水坝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244907" y="1864340"/>
            <a:ext cx="882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基于形态学膨胀操作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0BFF2F-643A-724A-B140-7531618E9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513" y="2403455"/>
            <a:ext cx="5981228" cy="43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/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阶段淹没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2C4DB3-DFCB-8586-8E4B-43D5CCD02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7" y="5516880"/>
                <a:ext cx="2126894" cy="400110"/>
              </a:xfrm>
              <a:prstGeom prst="rect">
                <a:avLst/>
              </a:prstGeom>
              <a:blipFill>
                <a:blip r:embed="rId6"/>
                <a:stretch>
                  <a:fillRect l="-2865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39FC6B1-4905-BB13-C191-15CBE3B40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834" y="3098961"/>
            <a:ext cx="663751" cy="604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B9E9C5-2346-BAA0-EA74-775D00A8D9AF}"/>
              </a:ext>
            </a:extLst>
          </p:cNvPr>
          <p:cNvSpPr txBox="1"/>
          <p:nvPr/>
        </p:nvSpPr>
        <p:spPr>
          <a:xfrm>
            <a:off x="7809765" y="3703899"/>
            <a:ext cx="129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957BA5-444B-D923-34F8-1FE306ADF96B}"/>
                  </a:ext>
                </a:extLst>
              </p:cNvPr>
              <p:cNvSpPr txBox="1"/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水位（阶段）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957BA5-444B-D923-34F8-1FE306AD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47" y="2142503"/>
                <a:ext cx="2047875" cy="707886"/>
              </a:xfrm>
              <a:prstGeom prst="rect">
                <a:avLst/>
              </a:prstGeom>
              <a:blipFill>
                <a:blip r:embed="rId8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09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总结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131" y="1959610"/>
            <a:ext cx="8963869" cy="241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通常对</a:t>
            </a:r>
            <a:r>
              <a:rPr kumimoji="1"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梯度图像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进行分水岭分割，分水线对应图像中的边缘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灰度一致区域，梯度较小，对应盆地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区域边界通常梯度值较大，对应山脊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分水岭算法实际是一种基于梯度图像的</a:t>
            </a:r>
            <a:r>
              <a:rPr kumimoji="1"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自适应多阈值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分割方法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可以有效避免传统图像分割当中阈值不易确定问题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93BC1C-CDD7-35CD-01A1-D9CD3A7ABC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510AC-093B-31A6-96C2-BC209AEEBCD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27975F1-ACE7-FC76-879C-5D5059403C95}"/>
              </a:ext>
            </a:extLst>
          </p:cNvPr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7F517A0-7127-0F29-1BB1-FD38D5FCD104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A251D9A8-E770-F92D-E3B9-E5955AE5BDF3}"/>
              </a:ext>
            </a:extLst>
          </p:cNvPr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144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梯度图像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262661-4C8B-D2D7-A874-4F0E3342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15" y="2056221"/>
            <a:ext cx="4340506" cy="43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D95211-238D-B844-987E-9C69F1390E16}"/>
              </a:ext>
            </a:extLst>
          </p:cNvPr>
          <p:cNvSpPr txBox="1"/>
          <p:nvPr/>
        </p:nvSpPr>
        <p:spPr>
          <a:xfrm>
            <a:off x="502920" y="2824744"/>
            <a:ext cx="130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</a:t>
            </a:r>
            <a:endParaRPr lang="en-US" altLang="zh-CN" dirty="0"/>
          </a:p>
          <a:p>
            <a:r>
              <a:rPr lang="zh-CN" altLang="en-US" dirty="0"/>
              <a:t>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887E2-C21A-308F-DB8A-A961A1C5283C}"/>
              </a:ext>
            </a:extLst>
          </p:cNvPr>
          <p:cNvSpPr txBox="1"/>
          <p:nvPr/>
        </p:nvSpPr>
        <p:spPr>
          <a:xfrm>
            <a:off x="5624615" y="4846976"/>
            <a:ext cx="130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</a:t>
            </a:r>
            <a:endParaRPr lang="en-US" altLang="zh-CN" dirty="0"/>
          </a:p>
          <a:p>
            <a:r>
              <a:rPr lang="zh-CN" altLang="en-US" dirty="0"/>
              <a:t>终</a:t>
            </a:r>
            <a:endParaRPr lang="en-US" altLang="zh-CN" dirty="0"/>
          </a:p>
          <a:p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A6B803-9F34-DE0B-E1E7-84DE6DD8BCB2}"/>
              </a:ext>
            </a:extLst>
          </p:cNvPr>
          <p:cNvSpPr txBox="1"/>
          <p:nvPr/>
        </p:nvSpPr>
        <p:spPr>
          <a:xfrm>
            <a:off x="502920" y="4431479"/>
            <a:ext cx="462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</a:t>
            </a:r>
            <a:endParaRPr lang="en-US" altLang="zh-CN" dirty="0"/>
          </a:p>
          <a:p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淹</a:t>
            </a:r>
            <a:endParaRPr lang="en-US" altLang="zh-CN" dirty="0"/>
          </a:p>
          <a:p>
            <a:r>
              <a:rPr lang="zh-CN" altLang="en-US" dirty="0"/>
              <a:t>没</a:t>
            </a:r>
            <a:endParaRPr lang="en-US" altLang="zh-CN" dirty="0"/>
          </a:p>
          <a:p>
            <a:r>
              <a:rPr lang="zh-CN" altLang="en-US" dirty="0"/>
              <a:t>分水线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C9FEB7-AF3D-15EF-F035-F46215FC001E}"/>
              </a:ext>
            </a:extLst>
          </p:cNvPr>
          <p:cNvSpPr txBox="1"/>
          <p:nvPr/>
        </p:nvSpPr>
        <p:spPr>
          <a:xfrm>
            <a:off x="5540602" y="2651558"/>
            <a:ext cx="46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梯度图像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1870BF-BE53-E015-B49D-61899803D9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69EA1BC-B57E-52CC-EF24-DA6DABC0FD88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07C04E-668E-A8CE-0B8B-48364D5D537D}"/>
              </a:ext>
            </a:extLst>
          </p:cNvPr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9B45C86-BC04-2B2B-7A76-BB5E4A238CD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18" name="直线连接符 4">
            <a:extLst>
              <a:ext uri="{FF2B5EF4-FFF2-40B4-BE49-F238E27FC236}">
                <a16:creationId xmlns:a16="http://schemas.microsoft.com/office/drawing/2014/main" id="{EE80E3EE-77EE-8CEA-61A0-7EE0ABC6AC45}"/>
              </a:ext>
            </a:extLst>
          </p:cNvPr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35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总结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131" y="1959610"/>
            <a:ext cx="8963869" cy="242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分水岭算法对弱边缘也有较强的响应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噪声、物体表面细微变化等都会导致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过分割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（分割过细）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原因：存在大量局部极小值（而很多局部极小值是无关的细节）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需要对图像进行平滑预处理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C6B1A-FAD3-A2E0-FF64-FA43E9DBA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B1C461-0204-F1B9-15EC-2FA730ACA8E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6666C3D-04C6-1E0C-D1EA-1DA57D34578B}"/>
              </a:ext>
            </a:extLst>
          </p:cNvPr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2DB7593-2ACC-C59D-B51E-DD3B2D8844E6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13" name="直线连接符 4">
            <a:extLst>
              <a:ext uri="{FF2B5EF4-FFF2-40B4-BE49-F238E27FC236}">
                <a16:creationId xmlns:a16="http://schemas.microsoft.com/office/drawing/2014/main" id="{C8CD14ED-D4A2-5B10-B9B9-12F748E3271B}"/>
              </a:ext>
            </a:extLst>
          </p:cNvPr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8A855DB-29DD-A08A-1804-89143F2B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8462"/>
            <a:ext cx="9144000" cy="22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3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关键问题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688988" y="1843102"/>
            <a:ext cx="838058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如何关联数字图像与图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如何用前景与背景切割像素方式对图像进行分割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21E8F8F-C033-8790-3DD0-781CE9DD2EE1}"/>
              </a:ext>
            </a:extLst>
          </p:cNvPr>
          <p:cNvGrpSpPr/>
          <p:nvPr/>
        </p:nvGrpSpPr>
        <p:grpSpPr>
          <a:xfrm>
            <a:off x="168964" y="3102773"/>
            <a:ext cx="4591224" cy="3453474"/>
            <a:chOff x="785763" y="3102773"/>
            <a:chExt cx="4591224" cy="345347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49D6561-3BF3-3AC5-5576-27C5CBF4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63" y="3102773"/>
              <a:ext cx="4591224" cy="3453474"/>
            </a:xfrm>
            <a:prstGeom prst="rect">
              <a:avLst/>
            </a:prstGeom>
          </p:spPr>
        </p:pic>
        <p:sp>
          <p:nvSpPr>
            <p:cNvPr id="20" name="下箭头 9">
              <a:extLst>
                <a:ext uri="{FF2B5EF4-FFF2-40B4-BE49-F238E27FC236}">
                  <a16:creationId xmlns:a16="http://schemas.microsoft.com/office/drawing/2014/main" id="{43BD9587-B857-41AE-160A-91790EEB237E}"/>
                </a:ext>
              </a:extLst>
            </p:cNvPr>
            <p:cNvSpPr/>
            <p:nvPr/>
          </p:nvSpPr>
          <p:spPr>
            <a:xfrm>
              <a:off x="1791222" y="5098093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下箭头 9">
              <a:extLst>
                <a:ext uri="{FF2B5EF4-FFF2-40B4-BE49-F238E27FC236}">
                  <a16:creationId xmlns:a16="http://schemas.microsoft.com/office/drawing/2014/main" id="{8E117F59-11F2-EFC8-BE67-4AE1FF366AFC}"/>
                </a:ext>
              </a:extLst>
            </p:cNvPr>
            <p:cNvSpPr/>
            <p:nvPr/>
          </p:nvSpPr>
          <p:spPr>
            <a:xfrm flipV="1">
              <a:off x="4173255" y="5098093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下箭头 9">
              <a:extLst>
                <a:ext uri="{FF2B5EF4-FFF2-40B4-BE49-F238E27FC236}">
                  <a16:creationId xmlns:a16="http://schemas.microsoft.com/office/drawing/2014/main" id="{7E203DEF-7753-DD0C-C05A-DA7E5AC36313}"/>
                </a:ext>
              </a:extLst>
            </p:cNvPr>
            <p:cNvSpPr/>
            <p:nvPr/>
          </p:nvSpPr>
          <p:spPr>
            <a:xfrm rot="5400000" flipV="1">
              <a:off x="2962377" y="5751535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6B54638-73C6-F83D-3CE7-3B4A7455AB28}"/>
              </a:ext>
            </a:extLst>
          </p:cNvPr>
          <p:cNvGrpSpPr/>
          <p:nvPr/>
        </p:nvGrpSpPr>
        <p:grpSpPr>
          <a:xfrm>
            <a:off x="4781656" y="3016195"/>
            <a:ext cx="4239377" cy="5001369"/>
            <a:chOff x="4809590" y="3102773"/>
            <a:chExt cx="4239377" cy="500136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A58B710-4FF7-B12C-48D8-9612427AD315}"/>
                </a:ext>
              </a:extLst>
            </p:cNvPr>
            <p:cNvSpPr txBox="1"/>
            <p:nvPr/>
          </p:nvSpPr>
          <p:spPr>
            <a:xfrm>
              <a:off x="4809590" y="3102773"/>
              <a:ext cx="4239377" cy="5001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600"/>
                </a:spcBef>
              </a:pPr>
              <a:r>
                <a:rPr kumimoji="1"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charset="0"/>
                  <a:sym typeface="+mn-ea"/>
                </a:rPr>
                <a:t>关联数字图像</a:t>
              </a:r>
              <a:r>
                <a:rPr kumimoji="1"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charset="0"/>
                  <a:sym typeface="+mn-ea"/>
                </a:rPr>
                <a:t>-</a:t>
              </a:r>
              <a:r>
                <a:rPr kumimoji="1"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charset="0"/>
                  <a:sym typeface="+mn-ea"/>
                </a:rPr>
                <a:t>图</a:t>
              </a:r>
              <a:r>
                <a:rPr kumimoji="1"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503050405090304" charset="0"/>
                  <a:sym typeface="+mn-ea"/>
                </a:rPr>
                <a:t>（简化例子）</a:t>
              </a:r>
              <a:endParaRPr kumimoji="1"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图中每个节点对应原图像素</a:t>
              </a: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像素之间只考虑</a:t>
              </a:r>
              <a:r>
                <a:rPr kumimoji="1" lang="en-US" altLang="zh-CN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4-</a:t>
              </a: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邻接</a:t>
              </a: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边的权值由节点之间的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空间关系</a:t>
              </a: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与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灰度测度</a:t>
              </a: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共同决定</a:t>
              </a: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2400" dirty="0">
                  <a:latin typeface="Times New Roman" panose="02020503050405090304" charset="0"/>
                  <a:ea typeface="宋体" panose="02010600030101010101" pitchFamily="2" charset="-122"/>
                  <a:cs typeface="Times New Roman" panose="02020503050405090304" charset="0"/>
                  <a:sym typeface="+mn-ea"/>
                </a:rPr>
                <a:t>像素间灰度值越接近，权值越大</a:t>
              </a: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marL="342900" indent="-342900" fontAlgn="auto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  <a:p>
              <a:pPr fontAlgn="auto">
                <a:spcBef>
                  <a:spcPts val="600"/>
                </a:spcBef>
              </a:pPr>
              <a:endParaRPr kumimoji="1" lang="en-US" altLang="zh-CN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7DADAD8-AA64-24DC-DAAA-7142A03D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5524" y="5494325"/>
              <a:ext cx="3247507" cy="301493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619777E-96D0-DD0C-21CE-5036D3CC19DA}"/>
              </a:ext>
            </a:extLst>
          </p:cNvPr>
          <p:cNvSpPr txBox="1"/>
          <p:nvPr/>
        </p:nvSpPr>
        <p:spPr>
          <a:xfrm rot="21251176">
            <a:off x="7621091" y="6288970"/>
            <a:ext cx="180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方法不唯一</a:t>
            </a:r>
            <a:endParaRPr kumimoji="1"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F2676-B0A4-BF53-5EF7-C5496741FC76}"/>
              </a:ext>
            </a:extLst>
          </p:cNvPr>
          <p:cNvSpPr txBox="1"/>
          <p:nvPr/>
        </p:nvSpPr>
        <p:spPr>
          <a:xfrm>
            <a:off x="7768936" y="185137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控制标记的分水岭分割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131" y="1959610"/>
            <a:ext cx="8963869" cy="47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预处理中对梯度人工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自动标注内、外标记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8" descr="pears">
            <a:extLst>
              <a:ext uri="{FF2B5EF4-FFF2-40B4-BE49-F238E27FC236}">
                <a16:creationId xmlns:a16="http://schemas.microsoft.com/office/drawing/2014/main" id="{F6DB007C-4956-326E-4CB0-BAD14101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793040"/>
            <a:ext cx="2023200" cy="1341775"/>
          </a:xfrm>
          <a:prstGeom prst="rect">
            <a:avLst/>
          </a:prstGeom>
          <a:noFill/>
        </p:spPr>
      </p:pic>
      <p:pic>
        <p:nvPicPr>
          <p:cNvPr id="5" name="Picture 7" descr="gradmag">
            <a:extLst>
              <a:ext uri="{FF2B5EF4-FFF2-40B4-BE49-F238E27FC236}">
                <a16:creationId xmlns:a16="http://schemas.microsoft.com/office/drawing/2014/main" id="{522C08B3-E2A7-DEEE-D533-C539F1E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298" y="2793040"/>
            <a:ext cx="2023200" cy="1341775"/>
          </a:xfrm>
          <a:prstGeom prst="rect">
            <a:avLst/>
          </a:prstGeom>
          <a:noFill/>
        </p:spPr>
      </p:pic>
      <p:pic>
        <p:nvPicPr>
          <p:cNvPr id="6" name="Picture 6" descr="Iobrcbr">
            <a:extLst>
              <a:ext uri="{FF2B5EF4-FFF2-40B4-BE49-F238E27FC236}">
                <a16:creationId xmlns:a16="http://schemas.microsoft.com/office/drawing/2014/main" id="{4DF0451A-23D1-A99B-6263-0580E560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793040"/>
            <a:ext cx="2023200" cy="1341775"/>
          </a:xfrm>
          <a:prstGeom prst="rect">
            <a:avLst/>
          </a:prstGeom>
          <a:noFill/>
        </p:spPr>
      </p:pic>
      <p:pic>
        <p:nvPicPr>
          <p:cNvPr id="11" name="Picture 5" descr="smooth gradmag">
            <a:extLst>
              <a:ext uri="{FF2B5EF4-FFF2-40B4-BE49-F238E27FC236}">
                <a16:creationId xmlns:a16="http://schemas.microsoft.com/office/drawing/2014/main" id="{8AD649D1-9F98-2EB8-C716-A2F77F45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702" y="2793040"/>
            <a:ext cx="2023200" cy="1341775"/>
          </a:xfrm>
          <a:prstGeom prst="rect">
            <a:avLst/>
          </a:prstGeom>
          <a:noFill/>
        </p:spPr>
      </p:pic>
      <p:pic>
        <p:nvPicPr>
          <p:cNvPr id="12" name="Picture 4" descr="bw">
            <a:extLst>
              <a:ext uri="{FF2B5EF4-FFF2-40B4-BE49-F238E27FC236}">
                <a16:creationId xmlns:a16="http://schemas.microsoft.com/office/drawing/2014/main" id="{79C0E018-26E7-F7EF-62A8-D827DE2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4754134"/>
            <a:ext cx="2023200" cy="1341775"/>
          </a:xfrm>
          <a:prstGeom prst="rect">
            <a:avLst/>
          </a:prstGeom>
          <a:noFill/>
        </p:spPr>
      </p:pic>
      <p:pic>
        <p:nvPicPr>
          <p:cNvPr id="13" name="Picture 3" descr="Markers superimposed on original image">
            <a:extLst>
              <a:ext uri="{FF2B5EF4-FFF2-40B4-BE49-F238E27FC236}">
                <a16:creationId xmlns:a16="http://schemas.microsoft.com/office/drawing/2014/main" id="{BDF4C15D-0890-F489-704A-7233473D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00298" y="4754134"/>
            <a:ext cx="2023200" cy="1341775"/>
          </a:xfrm>
          <a:prstGeom prst="rect">
            <a:avLst/>
          </a:prstGeom>
          <a:noFill/>
        </p:spPr>
      </p:pic>
      <p:pic>
        <p:nvPicPr>
          <p:cNvPr id="14" name="Picture 2" descr="object boundaries superimposed on original image">
            <a:extLst>
              <a:ext uri="{FF2B5EF4-FFF2-40B4-BE49-F238E27FC236}">
                <a16:creationId xmlns:a16="http://schemas.microsoft.com/office/drawing/2014/main" id="{E66B2762-F481-6939-EAE4-5582406E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4754134"/>
            <a:ext cx="2023200" cy="1341775"/>
          </a:xfrm>
          <a:prstGeom prst="rect">
            <a:avLst/>
          </a:prstGeom>
          <a:noFill/>
        </p:spPr>
      </p:pic>
      <p:pic>
        <p:nvPicPr>
          <p:cNvPr id="15" name="Picture 1" descr="Lrgb superimposed transparently on original image">
            <a:extLst>
              <a:ext uri="{FF2B5EF4-FFF2-40B4-BE49-F238E27FC236}">
                <a16:creationId xmlns:a16="http://schemas.microsoft.com/office/drawing/2014/main" id="{1C00E0B4-C4CE-ED4A-595B-4A04CB40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43702" y="4754134"/>
            <a:ext cx="2023200" cy="1341775"/>
          </a:xfrm>
          <a:prstGeom prst="rect">
            <a:avLst/>
          </a:prstGeom>
          <a:noFill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604FDE0-E801-659B-C454-5CBAC143169F}"/>
              </a:ext>
            </a:extLst>
          </p:cNvPr>
          <p:cNvSpPr/>
          <p:nvPr/>
        </p:nvSpPr>
        <p:spPr>
          <a:xfrm>
            <a:off x="934523" y="42832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灰度图像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911C49-1584-ED09-314F-B8EA31AA08B5}"/>
              </a:ext>
            </a:extLst>
          </p:cNvPr>
          <p:cNvSpPr/>
          <p:nvPr/>
        </p:nvSpPr>
        <p:spPr>
          <a:xfrm>
            <a:off x="2946041" y="42832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梯度图像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79435F-E13A-D26E-FD72-4A850930C08E}"/>
              </a:ext>
            </a:extLst>
          </p:cNvPr>
          <p:cNvSpPr/>
          <p:nvPr/>
        </p:nvSpPr>
        <p:spPr>
          <a:xfrm>
            <a:off x="4548281" y="4144772"/>
            <a:ext cx="2107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开闭重构运算的预处理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83B837-6AA3-306D-F09F-02E4439C81F6}"/>
              </a:ext>
            </a:extLst>
          </p:cNvPr>
          <p:cNvSpPr/>
          <p:nvPr/>
        </p:nvSpPr>
        <p:spPr>
          <a:xfrm>
            <a:off x="6643702" y="4144772"/>
            <a:ext cx="2090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预处理图像的梯度图像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65C5BD-8EEF-C143-233B-E96FBB7F2DA1}"/>
              </a:ext>
            </a:extLst>
          </p:cNvPr>
          <p:cNvSpPr/>
          <p:nvPr/>
        </p:nvSpPr>
        <p:spPr>
          <a:xfrm>
            <a:off x="286475" y="6249588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预处理图像的二值化</a:t>
            </a:r>
            <a:r>
              <a:rPr lang="en-US" altLang="zh-CN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6E8791-AAEB-E04B-B2C3-7F03E91A7E8F}"/>
              </a:ext>
            </a:extLst>
          </p:cNvPr>
          <p:cNvSpPr/>
          <p:nvPr/>
        </p:nvSpPr>
        <p:spPr>
          <a:xfrm>
            <a:off x="2425528" y="611108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叠加内外控制标记符</a:t>
            </a:r>
            <a:endParaRPr lang="en-US" altLang="zh-CN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的梯度图像 </a:t>
            </a:r>
            <a:r>
              <a:rPr lang="en-US" altLang="zh-CN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CEDCA1-958E-6BC3-1BCD-AA83ED55B524}"/>
              </a:ext>
            </a:extLst>
          </p:cNvPr>
          <p:cNvSpPr/>
          <p:nvPr/>
        </p:nvSpPr>
        <p:spPr>
          <a:xfrm>
            <a:off x="4741508" y="6249588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分水岭分割边界 </a:t>
            </a:r>
            <a:endParaRPr lang="zh-CN" altLang="en-US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3D57DC-EBBE-2B16-1B07-A30F54965953}"/>
              </a:ext>
            </a:extLst>
          </p:cNvPr>
          <p:cNvSpPr/>
          <p:nvPr/>
        </p:nvSpPr>
        <p:spPr>
          <a:xfrm>
            <a:off x="6773749" y="6111089"/>
            <a:ext cx="1800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叠加在原图像上</a:t>
            </a:r>
            <a:endParaRPr lang="en-US" altLang="zh-CN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的伪彩色显示</a:t>
            </a:r>
            <a:endParaRPr lang="zh-CN" altLang="en-US" dirty="0">
              <a:solidFill>
                <a:srgbClr val="053E4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901A3BA-5970-4044-BFD2-173BDB1FAC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C38D762-DF2A-6D1D-8959-7875D1C3AAF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D6A7117B-916E-1B94-D70E-22447309C37B}"/>
              </a:ext>
            </a:extLst>
          </p:cNvPr>
          <p:cNvSpPr txBox="1"/>
          <p:nvPr/>
        </p:nvSpPr>
        <p:spPr>
          <a:xfrm>
            <a:off x="502920" y="624840"/>
            <a:ext cx="6456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Morphological Watersheds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63DC1D0-1B5D-089F-770F-17F04D75C497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3956134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形态学分水岭算法</a:t>
            </a:r>
          </a:p>
        </p:txBody>
      </p:sp>
      <p:cxnSp>
        <p:nvCxnSpPr>
          <p:cNvPr id="29" name="直线连接符 4">
            <a:extLst>
              <a:ext uri="{FF2B5EF4-FFF2-40B4-BE49-F238E27FC236}">
                <a16:creationId xmlns:a16="http://schemas.microsoft.com/office/drawing/2014/main" id="{18C59DB6-14C0-539E-51AF-141022658338}"/>
              </a:ext>
            </a:extLst>
          </p:cNvPr>
          <p:cNvCxnSpPr/>
          <p:nvPr/>
        </p:nvCxnSpPr>
        <p:spPr>
          <a:xfrm>
            <a:off x="4297128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94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Something More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408024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更多图像分割算法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4459169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神经网络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vs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深度学习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CC2B8E9-17AA-504A-F5B9-50F0248C39A7}"/>
              </a:ext>
            </a:extLst>
          </p:cNvPr>
          <p:cNvSpPr/>
          <p:nvPr/>
        </p:nvSpPr>
        <p:spPr>
          <a:xfrm>
            <a:off x="502920" y="1959610"/>
            <a:ext cx="8963869" cy="33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CNN</a:t>
            </a: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R-CNN</a:t>
            </a: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Transformer</a:t>
            </a: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Diffusion</a:t>
            </a: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…</a:t>
            </a:r>
          </a:p>
          <a:p>
            <a:pPr algn="just" fontAlgn="auto">
              <a:lnSpc>
                <a:spcPts val="3200"/>
              </a:lnSpc>
              <a:spcBef>
                <a:spcPts val="6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相约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《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机器视觉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》</a:t>
            </a:r>
          </a:p>
          <a:p>
            <a:pPr marL="342900" indent="-342900" algn="just" fontAlgn="auto">
              <a:lnSpc>
                <a:spcPts val="32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150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关键问题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C05A0A-87D9-5A9A-E7F6-913B44C19F76}"/>
              </a:ext>
            </a:extLst>
          </p:cNvPr>
          <p:cNvSpPr txBox="1"/>
          <p:nvPr/>
        </p:nvSpPr>
        <p:spPr>
          <a:xfrm>
            <a:off x="688988" y="1843102"/>
            <a:ext cx="838058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如何关联数字图像与图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如何用前景与背景切割像素方式对图像进行分割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21E8F8F-C033-8790-3DD0-781CE9DD2EE1}"/>
              </a:ext>
            </a:extLst>
          </p:cNvPr>
          <p:cNvGrpSpPr/>
          <p:nvPr/>
        </p:nvGrpSpPr>
        <p:grpSpPr>
          <a:xfrm>
            <a:off x="168964" y="3102773"/>
            <a:ext cx="4591224" cy="3453474"/>
            <a:chOff x="785763" y="3102773"/>
            <a:chExt cx="4591224" cy="345347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49D6561-3BF3-3AC5-5576-27C5CBF4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63" y="3102773"/>
              <a:ext cx="4591224" cy="3453474"/>
            </a:xfrm>
            <a:prstGeom prst="rect">
              <a:avLst/>
            </a:prstGeom>
          </p:spPr>
        </p:pic>
        <p:sp>
          <p:nvSpPr>
            <p:cNvPr id="20" name="下箭头 9">
              <a:extLst>
                <a:ext uri="{FF2B5EF4-FFF2-40B4-BE49-F238E27FC236}">
                  <a16:creationId xmlns:a16="http://schemas.microsoft.com/office/drawing/2014/main" id="{43BD9587-B857-41AE-160A-91790EEB237E}"/>
                </a:ext>
              </a:extLst>
            </p:cNvPr>
            <p:cNvSpPr/>
            <p:nvPr/>
          </p:nvSpPr>
          <p:spPr>
            <a:xfrm>
              <a:off x="1791222" y="5098093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下箭头 9">
              <a:extLst>
                <a:ext uri="{FF2B5EF4-FFF2-40B4-BE49-F238E27FC236}">
                  <a16:creationId xmlns:a16="http://schemas.microsoft.com/office/drawing/2014/main" id="{8E117F59-11F2-EFC8-BE67-4AE1FF366AFC}"/>
                </a:ext>
              </a:extLst>
            </p:cNvPr>
            <p:cNvSpPr/>
            <p:nvPr/>
          </p:nvSpPr>
          <p:spPr>
            <a:xfrm flipV="1">
              <a:off x="4173255" y="5098093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下箭头 9">
              <a:extLst>
                <a:ext uri="{FF2B5EF4-FFF2-40B4-BE49-F238E27FC236}">
                  <a16:creationId xmlns:a16="http://schemas.microsoft.com/office/drawing/2014/main" id="{7E203DEF-7753-DD0C-C05A-DA7E5AC36313}"/>
                </a:ext>
              </a:extLst>
            </p:cNvPr>
            <p:cNvSpPr/>
            <p:nvPr/>
          </p:nvSpPr>
          <p:spPr>
            <a:xfrm rot="5400000" flipV="1">
              <a:off x="2962377" y="5751535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A58B710-4FF7-B12C-48D8-9612427AD315}"/>
              </a:ext>
            </a:extLst>
          </p:cNvPr>
          <p:cNvSpPr txBox="1"/>
          <p:nvPr/>
        </p:nvSpPr>
        <p:spPr>
          <a:xfrm>
            <a:off x="4781656" y="3016195"/>
            <a:ext cx="4239377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关联数字图像</a:t>
            </a:r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-</a:t>
            </a:r>
            <a:r>
              <a:rPr kumimoji="1"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图</a:t>
            </a:r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（另一个例子）</a:t>
            </a:r>
            <a:endParaRPr kumimoji="1"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图中每个节点对应原图像素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各个像素之间都可以连接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边的权值由节点之间的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空间关系</a:t>
            </a: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与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灰度测度</a:t>
            </a:r>
            <a:r>
              <a:rPr kumimoji="1" lang="zh-CN" altLang="en-US" sz="24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共同决定</a:t>
            </a: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endParaRPr kumimoji="1" lang="en-US" altLang="zh-CN" sz="24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F2676-B0A4-BF53-5EF7-C5496741FC76}"/>
              </a:ext>
            </a:extLst>
          </p:cNvPr>
          <p:cNvSpPr txBox="1"/>
          <p:nvPr/>
        </p:nvSpPr>
        <p:spPr>
          <a:xfrm>
            <a:off x="7768936" y="185137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F4E279-0FA4-362E-B14B-8220C98DF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056" y="5164366"/>
            <a:ext cx="5608514" cy="121745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619777E-96D0-DD0C-21CE-5036D3CC19DA}"/>
              </a:ext>
            </a:extLst>
          </p:cNvPr>
          <p:cNvSpPr txBox="1"/>
          <p:nvPr/>
        </p:nvSpPr>
        <p:spPr>
          <a:xfrm rot="21251176">
            <a:off x="7621091" y="6288970"/>
            <a:ext cx="180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方法不唯一</a:t>
            </a:r>
            <a:endParaRPr kumimoji="1"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71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A58B710-4FF7-B12C-48D8-9612427AD315}"/>
              </a:ext>
            </a:extLst>
          </p:cNvPr>
          <p:cNvSpPr txBox="1"/>
          <p:nvPr/>
        </p:nvSpPr>
        <p:spPr>
          <a:xfrm>
            <a:off x="4816457" y="1197058"/>
            <a:ext cx="4239377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关联数字图像</a:t>
            </a:r>
            <a:r>
              <a: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-</a:t>
            </a:r>
            <a:r>
              <a:rPr kumimoji="1"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图</a:t>
            </a:r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（另一常用方法）</a:t>
            </a:r>
            <a:endParaRPr kumimoji="1"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额外引入两个节点</a:t>
            </a: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源</a:t>
            </a: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节点（背景）</a:t>
            </a: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汇聚</a:t>
            </a: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节点（前景）</a:t>
            </a: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与其它所有节点相连，并赋予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权值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权值是由衡量当前节点是前景还是背景的代价所决定</a:t>
            </a: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619777E-96D0-DD0C-21CE-5036D3CC19DA}"/>
              </a:ext>
            </a:extLst>
          </p:cNvPr>
          <p:cNvSpPr txBox="1"/>
          <p:nvPr/>
        </p:nvSpPr>
        <p:spPr>
          <a:xfrm rot="21391512">
            <a:off x="7320374" y="6177282"/>
            <a:ext cx="180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方法不唯一</a:t>
            </a:r>
            <a:endParaRPr kumimoji="1"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E92963-5160-8170-9580-89979D318896}"/>
              </a:ext>
            </a:extLst>
          </p:cNvPr>
          <p:cNvGrpSpPr/>
          <p:nvPr/>
        </p:nvGrpSpPr>
        <p:grpSpPr>
          <a:xfrm>
            <a:off x="-150312" y="1214388"/>
            <a:ext cx="5041925" cy="5554911"/>
            <a:chOff x="-150312" y="1152939"/>
            <a:chExt cx="5041925" cy="55549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CF439A-76DA-3489-910F-2EAC820C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0312" y="1152939"/>
              <a:ext cx="5041925" cy="5554911"/>
            </a:xfrm>
            <a:prstGeom prst="rect">
              <a:avLst/>
            </a:prstGeom>
          </p:spPr>
        </p:pic>
        <p:sp>
          <p:nvSpPr>
            <p:cNvPr id="5" name="下箭头 9">
              <a:extLst>
                <a:ext uri="{FF2B5EF4-FFF2-40B4-BE49-F238E27FC236}">
                  <a16:creationId xmlns:a16="http://schemas.microsoft.com/office/drawing/2014/main" id="{22942499-B900-E735-43BB-9412CC22616A}"/>
                </a:ext>
              </a:extLst>
            </p:cNvPr>
            <p:cNvSpPr/>
            <p:nvPr/>
          </p:nvSpPr>
          <p:spPr>
            <a:xfrm>
              <a:off x="1219380" y="3232132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下箭头 9">
              <a:extLst>
                <a:ext uri="{FF2B5EF4-FFF2-40B4-BE49-F238E27FC236}">
                  <a16:creationId xmlns:a16="http://schemas.microsoft.com/office/drawing/2014/main" id="{625232E7-C335-2DF1-CBBE-5AD8058BAE43}"/>
                </a:ext>
              </a:extLst>
            </p:cNvPr>
            <p:cNvSpPr/>
            <p:nvPr/>
          </p:nvSpPr>
          <p:spPr>
            <a:xfrm flipV="1">
              <a:off x="3632728" y="3232132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下箭头 9">
              <a:extLst>
                <a:ext uri="{FF2B5EF4-FFF2-40B4-BE49-F238E27FC236}">
                  <a16:creationId xmlns:a16="http://schemas.microsoft.com/office/drawing/2014/main" id="{059CA7D8-3866-2358-035F-F0F6E3B1CD71}"/>
                </a:ext>
              </a:extLst>
            </p:cNvPr>
            <p:cNvSpPr/>
            <p:nvPr/>
          </p:nvSpPr>
          <p:spPr>
            <a:xfrm rot="5400000" flipV="1">
              <a:off x="2214075" y="4924819"/>
              <a:ext cx="212942" cy="41878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470D597-868C-50BF-AE29-C616E3C459CF}"/>
              </a:ext>
            </a:extLst>
          </p:cNvPr>
          <p:cNvSpPr txBox="1"/>
          <p:nvPr/>
        </p:nvSpPr>
        <p:spPr>
          <a:xfrm>
            <a:off x="4952884" y="69927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37D9C9-8E42-7E3D-C462-E60C4A42F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819" y="4478471"/>
            <a:ext cx="3824730" cy="823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889A75-270B-CFED-4DD6-AFA4DF688745}"/>
                  </a:ext>
                </a:extLst>
              </p:cNvPr>
              <p:cNvSpPr txBox="1"/>
              <p:nvPr/>
            </p:nvSpPr>
            <p:spPr>
              <a:xfrm>
                <a:off x="5906640" y="5424956"/>
                <a:ext cx="3157075" cy="668581"/>
              </a:xfrm>
              <a:prstGeom prst="rect">
                <a:avLst/>
              </a:prstGeom>
              <a:solidFill>
                <a:srgbClr val="EFF5FB"/>
              </a:solidFill>
              <a:ln w="12700">
                <a:solidFill>
                  <a:schemeClr val="accent1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目标前景灰度值 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目标背景灰度值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889A75-270B-CFED-4DD6-AFA4DF68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40" y="5424956"/>
                <a:ext cx="3157075" cy="668581"/>
              </a:xfrm>
              <a:prstGeom prst="rect">
                <a:avLst/>
              </a:prstGeom>
              <a:blipFill>
                <a:blip r:embed="rId6"/>
                <a:stretch>
                  <a:fillRect t="-7143" b="-10714"/>
                </a:stretch>
              </a:blipFill>
              <a:ln w="12700">
                <a:solidFill>
                  <a:schemeClr val="accent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F7B75734-9F0F-C665-18C6-1FD0AFA55C07}"/>
              </a:ext>
            </a:extLst>
          </p:cNvPr>
          <p:cNvSpPr txBox="1"/>
          <p:nvPr/>
        </p:nvSpPr>
        <p:spPr>
          <a:xfrm>
            <a:off x="0" y="3712368"/>
            <a:ext cx="1028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流网络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3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>
            <a:hlinkClick r:id="rId4" action="ppaction://hlinksldjump"/>
          </p:cNvPr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Graph Cuts Segmentation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图割算法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CF0AB88F-690E-BFF2-48CF-477BF94D8D03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48F61EB-8A79-72E8-3DAE-4DB31768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832" y="1922091"/>
            <a:ext cx="3383020" cy="400152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最小图割切割子图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650487" y="1910450"/>
            <a:ext cx="838058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将所有节点分为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A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、</a:t>
            </a:r>
            <a:r>
              <a:rPr kumimoji="1" lang="en-US" altLang="zh-CN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B</a:t>
            </a: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两个子集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切割边上的权重之和应当最小</a:t>
            </a:r>
            <a:endParaRPr kumimoji="1" lang="en-US" altLang="zh-CN" sz="2800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DF5C5B4-7E1C-0DAF-7D79-96C393351E55}"/>
              </a:ext>
            </a:extLst>
          </p:cNvPr>
          <p:cNvSpPr/>
          <p:nvPr/>
        </p:nvSpPr>
        <p:spPr>
          <a:xfrm>
            <a:off x="6009262" y="3118876"/>
            <a:ext cx="2551120" cy="1532215"/>
          </a:xfrm>
          <a:custGeom>
            <a:avLst/>
            <a:gdLst>
              <a:gd name="connsiteX0" fmla="*/ 2358615 w 2358615"/>
              <a:gd name="connsiteY0" fmla="*/ 0 h 1416712"/>
              <a:gd name="connsiteX1" fmla="*/ 1963979 w 2358615"/>
              <a:gd name="connsiteY1" fmla="*/ 481264 h 1416712"/>
              <a:gd name="connsiteX2" fmla="*/ 1222834 w 2358615"/>
              <a:gd name="connsiteY2" fmla="*/ 500514 h 1416712"/>
              <a:gd name="connsiteX3" fmla="*/ 164055 w 2358615"/>
              <a:gd name="connsiteY3" fmla="*/ 1289786 h 1416712"/>
              <a:gd name="connsiteX4" fmla="*/ 19676 w 2358615"/>
              <a:gd name="connsiteY4" fmla="*/ 1405289 h 141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8615" h="1416712">
                <a:moveTo>
                  <a:pt x="2358615" y="0"/>
                </a:moveTo>
                <a:cubicBezTo>
                  <a:pt x="2255945" y="198922"/>
                  <a:pt x="2153276" y="397845"/>
                  <a:pt x="1963979" y="481264"/>
                </a:cubicBezTo>
                <a:cubicBezTo>
                  <a:pt x="1774682" y="564683"/>
                  <a:pt x="1522821" y="365760"/>
                  <a:pt x="1222834" y="500514"/>
                </a:cubicBezTo>
                <a:cubicBezTo>
                  <a:pt x="922847" y="635268"/>
                  <a:pt x="364581" y="1138990"/>
                  <a:pt x="164055" y="1289786"/>
                </a:cubicBezTo>
                <a:cubicBezTo>
                  <a:pt x="-36471" y="1440582"/>
                  <a:pt x="-8398" y="1422935"/>
                  <a:pt x="19676" y="1405289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>
            <a:extLst>
              <a:ext uri="{FF2B5EF4-FFF2-40B4-BE49-F238E27FC236}">
                <a16:creationId xmlns:a16="http://schemas.microsoft.com/office/drawing/2014/main" id="{2C8C7F5A-E797-7E27-E0F1-F98E184E5A42}"/>
              </a:ext>
            </a:extLst>
          </p:cNvPr>
          <p:cNvSpPr/>
          <p:nvPr/>
        </p:nvSpPr>
        <p:spPr>
          <a:xfrm rot="1557988">
            <a:off x="7989923" y="2833732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13B5AC88-BB73-F294-1EB2-19191DB43698}"/>
              </a:ext>
            </a:extLst>
          </p:cNvPr>
          <p:cNvSpPr/>
          <p:nvPr/>
        </p:nvSpPr>
        <p:spPr>
          <a:xfrm rot="909800">
            <a:off x="7787774" y="3252863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FB1F7B8C-CEE7-D32E-AEED-F81BF37307EC}"/>
              </a:ext>
            </a:extLst>
          </p:cNvPr>
          <p:cNvSpPr/>
          <p:nvPr/>
        </p:nvSpPr>
        <p:spPr>
          <a:xfrm rot="3122124">
            <a:off x="7450099" y="3044152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E9B176D8-AFDE-EEE2-CB1E-EFF44CD43221}"/>
              </a:ext>
            </a:extLst>
          </p:cNvPr>
          <p:cNvSpPr/>
          <p:nvPr/>
        </p:nvSpPr>
        <p:spPr>
          <a:xfrm rot="3122124">
            <a:off x="7321002" y="3255584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十字形 24">
            <a:extLst>
              <a:ext uri="{FF2B5EF4-FFF2-40B4-BE49-F238E27FC236}">
                <a16:creationId xmlns:a16="http://schemas.microsoft.com/office/drawing/2014/main" id="{CE1D94B2-B9AD-DE18-2B27-6F25A14024B2}"/>
              </a:ext>
            </a:extLst>
          </p:cNvPr>
          <p:cNvSpPr/>
          <p:nvPr/>
        </p:nvSpPr>
        <p:spPr>
          <a:xfrm rot="3122124">
            <a:off x="6885709" y="3649718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十字形 25">
            <a:extLst>
              <a:ext uri="{FF2B5EF4-FFF2-40B4-BE49-F238E27FC236}">
                <a16:creationId xmlns:a16="http://schemas.microsoft.com/office/drawing/2014/main" id="{4B1438D2-540A-52A9-774A-F659972E99BC}"/>
              </a:ext>
            </a:extLst>
          </p:cNvPr>
          <p:cNvSpPr/>
          <p:nvPr/>
        </p:nvSpPr>
        <p:spPr>
          <a:xfrm rot="839568">
            <a:off x="6438727" y="4817198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十字形 29">
            <a:extLst>
              <a:ext uri="{FF2B5EF4-FFF2-40B4-BE49-F238E27FC236}">
                <a16:creationId xmlns:a16="http://schemas.microsoft.com/office/drawing/2014/main" id="{F67DCCBD-D564-01F9-F754-F6FA55C0DF30}"/>
              </a:ext>
            </a:extLst>
          </p:cNvPr>
          <p:cNvSpPr/>
          <p:nvPr/>
        </p:nvSpPr>
        <p:spPr>
          <a:xfrm rot="839568">
            <a:off x="6962172" y="4382164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十字形 30">
            <a:extLst>
              <a:ext uri="{FF2B5EF4-FFF2-40B4-BE49-F238E27FC236}">
                <a16:creationId xmlns:a16="http://schemas.microsoft.com/office/drawing/2014/main" id="{34FA66D9-EE5D-9DFB-F84F-FE11E3E61BC5}"/>
              </a:ext>
            </a:extLst>
          </p:cNvPr>
          <p:cNvSpPr/>
          <p:nvPr/>
        </p:nvSpPr>
        <p:spPr>
          <a:xfrm rot="839568">
            <a:off x="6646975" y="4492663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十字形 31">
            <a:extLst>
              <a:ext uri="{FF2B5EF4-FFF2-40B4-BE49-F238E27FC236}">
                <a16:creationId xmlns:a16="http://schemas.microsoft.com/office/drawing/2014/main" id="{E7E5829F-8C50-89B9-2B6B-AED0AFCC43B2}"/>
              </a:ext>
            </a:extLst>
          </p:cNvPr>
          <p:cNvSpPr/>
          <p:nvPr/>
        </p:nvSpPr>
        <p:spPr>
          <a:xfrm rot="839568">
            <a:off x="7614192" y="3683378"/>
            <a:ext cx="182750" cy="182215"/>
          </a:xfrm>
          <a:prstGeom prst="plus">
            <a:avLst>
              <a:gd name="adj" fmla="val 417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1C65770-0B2A-EFB1-EEF4-B1174441D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658" y="3084968"/>
            <a:ext cx="3350182" cy="88459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1940746-92D2-1C1E-A5DA-78B47C2362D4}"/>
              </a:ext>
            </a:extLst>
          </p:cNvPr>
          <p:cNvSpPr txBox="1"/>
          <p:nvPr/>
        </p:nvSpPr>
        <p:spPr>
          <a:xfrm>
            <a:off x="459005" y="3922432"/>
            <a:ext cx="459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割</a:t>
            </a:r>
            <a:r>
              <a:rPr kumimoji="1"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Cut</a:t>
            </a:r>
            <a:r>
              <a:rPr kumimoji="1" lang="zh-CN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kumimoji="1"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所有切割边的权重之和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B69AC59-B90E-5A23-154E-5DEB294A7347}"/>
              </a:ext>
            </a:extLst>
          </p:cNvPr>
          <p:cNvSpPr/>
          <p:nvPr/>
        </p:nvSpPr>
        <p:spPr>
          <a:xfrm>
            <a:off x="400050" y="4507086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定理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7B2D45-7B0D-9F50-8802-7D8208A28EBC}"/>
              </a:ext>
            </a:extLst>
          </p:cNvPr>
          <p:cNvSpPr txBox="1"/>
          <p:nvPr/>
        </p:nvSpPr>
        <p:spPr>
          <a:xfrm>
            <a:off x="618603" y="5049626"/>
            <a:ext cx="580080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在流网络中，从源节点到汇聚节点的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最大流量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等价于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最小割</a:t>
            </a:r>
            <a:endParaRPr kumimoji="1"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  <a:p>
            <a:pPr fontAlgn="auto">
              <a:spcBef>
                <a:spcPts val="600"/>
              </a:spcBef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删除最小割，则能断开源节点与汇聚节点</a:t>
            </a:r>
            <a:endParaRPr kumimoji="1"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85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5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3E158C-6947-9BBA-847A-195DC5A71A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AE42CB-B40A-0395-490C-7F509B0AA8C2}"/>
              </a:ext>
            </a:extLst>
          </p:cNvPr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Max-Flow</a:t>
            </a:r>
            <a:endParaRPr lang="en-US" altLang="zh-CN" sz="2400" b="1" dirty="0">
              <a:latin typeface="Times New Roman" panose="02020503050405090304" charset="0"/>
              <a:ea typeface="宋体" panose="02010600030101010101" pitchFamily="2" charset="-122"/>
              <a:cs typeface="Times New Roman" panose="0202050305040509030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B79273-3956-B680-535D-50A18FE3775C}"/>
              </a:ext>
            </a:extLst>
          </p:cNvPr>
          <p:cNvSpPr>
            <a:spLocks noGrp="1"/>
          </p:cNvSpPr>
          <p:nvPr/>
        </p:nvSpPr>
        <p:spPr>
          <a:xfrm>
            <a:off x="318134" y="102870"/>
            <a:ext cx="243649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最大流问题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74F7D-0126-C34E-B4F0-24119316BDB9}"/>
              </a:ext>
            </a:extLst>
          </p:cNvPr>
          <p:cNvSpPr/>
          <p:nvPr/>
        </p:nvSpPr>
        <p:spPr>
          <a:xfrm>
            <a:off x="400050" y="1341120"/>
            <a:ext cx="866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问题模型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A769D2-E066-C70A-8E03-C713F50164E6}"/>
              </a:ext>
            </a:extLst>
          </p:cNvPr>
          <p:cNvSpPr txBox="1"/>
          <p:nvPr/>
        </p:nvSpPr>
        <p:spPr>
          <a:xfrm>
            <a:off x="650487" y="1910450"/>
            <a:ext cx="838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auto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503050405090304" charset="0"/>
                <a:sym typeface="+mn-ea"/>
              </a:rPr>
              <a:t>给定一个图，要求从源节点到汇聚点</a:t>
            </a:r>
            <a:r>
              <a:rPr kumimoji="1" lang="zh-CN" altLang="en-US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的最大可行流</a:t>
            </a:r>
            <a:endParaRPr kumimoji="1" lang="en-US" altLang="zh-CN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cxnSp>
        <p:nvCxnSpPr>
          <p:cNvPr id="3" name="直线连接符 4">
            <a:extLst>
              <a:ext uri="{FF2B5EF4-FFF2-40B4-BE49-F238E27FC236}">
                <a16:creationId xmlns:a16="http://schemas.microsoft.com/office/drawing/2014/main" id="{35A8D073-E631-75F2-EFBD-BBB3688AB037}"/>
              </a:ext>
            </a:extLst>
          </p:cNvPr>
          <p:cNvCxnSpPr/>
          <p:nvPr/>
        </p:nvCxnSpPr>
        <p:spPr>
          <a:xfrm>
            <a:off x="26650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6364D-9E45-2622-AEF3-F0436AE5AE6D}"/>
              </a:ext>
            </a:extLst>
          </p:cNvPr>
          <p:cNvGrpSpPr/>
          <p:nvPr/>
        </p:nvGrpSpPr>
        <p:grpSpPr>
          <a:xfrm>
            <a:off x="5503310" y="4464274"/>
            <a:ext cx="736079" cy="442785"/>
            <a:chOff x="650487" y="3830781"/>
            <a:chExt cx="736079" cy="44278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105207-AC64-F7D8-0FCD-ACC739ED3656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𝑖𝑛𝑘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5EBCC-E6F6-82C0-77AE-787595B1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275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D3D14-1064-9EBC-73B0-93E466B74C43}"/>
              </a:ext>
            </a:extLst>
          </p:cNvPr>
          <p:cNvGrpSpPr/>
          <p:nvPr/>
        </p:nvGrpSpPr>
        <p:grpSpPr>
          <a:xfrm>
            <a:off x="1681164" y="3666574"/>
            <a:ext cx="462370" cy="442785"/>
            <a:chOff x="659059" y="3830222"/>
            <a:chExt cx="462370" cy="4427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7B565FC-0850-E9C5-DFA8-7C40A42A65F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94E65A-6173-74B9-8F43-862E77142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23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F3A134-6B1D-0F0F-AF47-1D35FF0ABA44}"/>
              </a:ext>
            </a:extLst>
          </p:cNvPr>
          <p:cNvGrpSpPr/>
          <p:nvPr/>
        </p:nvGrpSpPr>
        <p:grpSpPr>
          <a:xfrm>
            <a:off x="1681164" y="5068378"/>
            <a:ext cx="467692" cy="442785"/>
            <a:chOff x="659059" y="3830222"/>
            <a:chExt cx="467692" cy="44278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918127-30EC-8A03-6FA8-229C685033BB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B3CD708-D731-B21E-D63A-5787A59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A1B331-E3D8-EACE-2599-2A3FEE8255B4}"/>
              </a:ext>
            </a:extLst>
          </p:cNvPr>
          <p:cNvGrpSpPr/>
          <p:nvPr/>
        </p:nvGrpSpPr>
        <p:grpSpPr>
          <a:xfrm>
            <a:off x="2799912" y="3666574"/>
            <a:ext cx="467692" cy="442785"/>
            <a:chOff x="659059" y="3830222"/>
            <a:chExt cx="467692" cy="442785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1E69206-F3BC-BFC4-FF90-C201D9F3BEF0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ECCA44A-88F0-4E52-CD60-63C925482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3CE0423-B5D9-FBA8-81FB-8A0DD69A9CD3}"/>
              </a:ext>
            </a:extLst>
          </p:cNvPr>
          <p:cNvGrpSpPr/>
          <p:nvPr/>
        </p:nvGrpSpPr>
        <p:grpSpPr>
          <a:xfrm>
            <a:off x="2799912" y="5068378"/>
            <a:ext cx="457818" cy="442785"/>
            <a:chOff x="659059" y="3830222"/>
            <a:chExt cx="457818" cy="44278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2D5BF7B-96EB-E7F8-6B1D-F2104116DFE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DC7FD2-A33A-285D-3056-C395FD295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578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AACAC8-AD40-6FFA-C89F-7B36A48D95B9}"/>
              </a:ext>
            </a:extLst>
          </p:cNvPr>
          <p:cNvGrpSpPr/>
          <p:nvPr/>
        </p:nvGrpSpPr>
        <p:grpSpPr>
          <a:xfrm>
            <a:off x="3928452" y="3106818"/>
            <a:ext cx="467692" cy="442785"/>
            <a:chOff x="659059" y="3830222"/>
            <a:chExt cx="467692" cy="44278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F731D0-7228-B193-2B13-5C15A5C58CBA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2AEBC80-B4B3-6BB0-35FC-2EC98715D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AE9A831-F785-B6D9-9F5A-EA2EAF6DACD9}"/>
              </a:ext>
            </a:extLst>
          </p:cNvPr>
          <p:cNvGrpSpPr/>
          <p:nvPr/>
        </p:nvGrpSpPr>
        <p:grpSpPr>
          <a:xfrm>
            <a:off x="3938244" y="4447725"/>
            <a:ext cx="467692" cy="442785"/>
            <a:chOff x="659059" y="3830222"/>
            <a:chExt cx="467692" cy="44278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9E4BA7-C396-5590-21D3-AD8DAD225F58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4AF0B32-B89E-54A0-A63E-504222B3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77F789-4C05-58A2-0D89-6EA03BB7B614}"/>
              </a:ext>
            </a:extLst>
          </p:cNvPr>
          <p:cNvGrpSpPr/>
          <p:nvPr/>
        </p:nvGrpSpPr>
        <p:grpSpPr>
          <a:xfrm>
            <a:off x="3938244" y="5705832"/>
            <a:ext cx="467692" cy="442785"/>
            <a:chOff x="659059" y="3830222"/>
            <a:chExt cx="467692" cy="44278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72F885B-33C1-AFFB-4B00-B8A3EFC6EBE4}"/>
                </a:ext>
              </a:extLst>
            </p:cNvPr>
            <p:cNvSpPr/>
            <p:nvPr/>
          </p:nvSpPr>
          <p:spPr>
            <a:xfrm>
              <a:off x="659059" y="3830222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F0AC357-C951-DFFC-5805-5BFC9BC17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F9112CB-3D6A-760E-C2C4-3BCEE9B928AF}"/>
              </a:ext>
            </a:extLst>
          </p:cNvPr>
          <p:cNvCxnSpPr>
            <a:cxnSpLocks/>
          </p:cNvCxnSpPr>
          <p:nvPr/>
        </p:nvCxnSpPr>
        <p:spPr>
          <a:xfrm flipV="1">
            <a:off x="971877" y="3977267"/>
            <a:ext cx="721202" cy="55952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F9C2E78-DF93-BB00-106F-49FB1FF4E38C}"/>
              </a:ext>
            </a:extLst>
          </p:cNvPr>
          <p:cNvGrpSpPr/>
          <p:nvPr/>
        </p:nvGrpSpPr>
        <p:grpSpPr>
          <a:xfrm>
            <a:off x="571476" y="4437172"/>
            <a:ext cx="752430" cy="442785"/>
            <a:chOff x="650487" y="3830781"/>
            <a:chExt cx="752430" cy="44278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6E56CD1-5D66-B2A6-0832-8795E78FAE5A}"/>
                </a:ext>
              </a:extLst>
            </p:cNvPr>
            <p:cNvSpPr/>
            <p:nvPr/>
          </p:nvSpPr>
          <p:spPr>
            <a:xfrm>
              <a:off x="650487" y="3830781"/>
              <a:ext cx="442786" cy="4427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/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19896E1-D3C7-641A-6C30-A044325E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59" y="3840406"/>
                  <a:ext cx="7438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ECBDF90-3CA0-A09E-6A59-7EC49268465A}"/>
              </a:ext>
            </a:extLst>
          </p:cNvPr>
          <p:cNvCxnSpPr>
            <a:cxnSpLocks/>
          </p:cNvCxnSpPr>
          <p:nvPr/>
        </p:nvCxnSpPr>
        <p:spPr>
          <a:xfrm>
            <a:off x="969647" y="4783817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C89D8AD-CF6D-10D9-09C1-2EA9DBE678A6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143534" y="3861424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4E599B0-1F30-7759-A3DD-1BF1A6240350}"/>
              </a:ext>
            </a:extLst>
          </p:cNvPr>
          <p:cNvCxnSpPr>
            <a:cxnSpLocks/>
          </p:cNvCxnSpPr>
          <p:nvPr/>
        </p:nvCxnSpPr>
        <p:spPr>
          <a:xfrm>
            <a:off x="2140884" y="5306747"/>
            <a:ext cx="656378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4FEB62A-8731-EAA1-7FAA-BE7C310CC0F2}"/>
              </a:ext>
            </a:extLst>
          </p:cNvPr>
          <p:cNvCxnSpPr>
            <a:cxnSpLocks/>
          </p:cNvCxnSpPr>
          <p:nvPr/>
        </p:nvCxnSpPr>
        <p:spPr>
          <a:xfrm flipV="1">
            <a:off x="2056367" y="4034303"/>
            <a:ext cx="798684" cy="110752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AFF478F-A945-8DEB-1A71-79D3D0C8FE92}"/>
              </a:ext>
            </a:extLst>
          </p:cNvPr>
          <p:cNvCxnSpPr>
            <a:cxnSpLocks/>
          </p:cNvCxnSpPr>
          <p:nvPr/>
        </p:nvCxnSpPr>
        <p:spPr>
          <a:xfrm flipV="1">
            <a:off x="3223908" y="4728011"/>
            <a:ext cx="714336" cy="554196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DBC1543-FBFE-C020-99CD-318A6DE43481}"/>
              </a:ext>
            </a:extLst>
          </p:cNvPr>
          <p:cNvCxnSpPr>
            <a:cxnSpLocks/>
          </p:cNvCxnSpPr>
          <p:nvPr/>
        </p:nvCxnSpPr>
        <p:spPr>
          <a:xfrm>
            <a:off x="3214821" y="4034303"/>
            <a:ext cx="731716" cy="51446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A6FDDB3-B9AC-8679-0B69-11AA647C5FDC}"/>
              </a:ext>
            </a:extLst>
          </p:cNvPr>
          <p:cNvCxnSpPr>
            <a:cxnSpLocks/>
          </p:cNvCxnSpPr>
          <p:nvPr/>
        </p:nvCxnSpPr>
        <p:spPr>
          <a:xfrm>
            <a:off x="4342607" y="3486334"/>
            <a:ext cx="1225548" cy="9711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C82D986-34F3-B60A-7593-64D01CA86267}"/>
              </a:ext>
            </a:extLst>
          </p:cNvPr>
          <p:cNvCxnSpPr>
            <a:cxnSpLocks/>
          </p:cNvCxnSpPr>
          <p:nvPr/>
        </p:nvCxnSpPr>
        <p:spPr>
          <a:xfrm>
            <a:off x="4381030" y="4669117"/>
            <a:ext cx="1102696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62065B-E995-13DC-E97C-B47B9BF2B24E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79129" y="4842215"/>
            <a:ext cx="1189026" cy="97520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9D073FB-822E-E970-897D-E325D22E9CB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67604" y="3342223"/>
            <a:ext cx="673692" cy="519201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54F3A61-B5F9-F517-1F92-073AA0C49FE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23511" y="5446893"/>
            <a:ext cx="714733" cy="45378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093C5B-0DDC-9234-426D-6EDE04B98A2E}"/>
              </a:ext>
            </a:extLst>
          </p:cNvPr>
          <p:cNvSpPr txBox="1"/>
          <p:nvPr/>
        </p:nvSpPr>
        <p:spPr>
          <a:xfrm>
            <a:off x="1056713" y="391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F24FF2D-8D3D-D1F1-66A3-DB7351239876}"/>
              </a:ext>
            </a:extLst>
          </p:cNvPr>
          <p:cNvSpPr txBox="1"/>
          <p:nvPr/>
        </p:nvSpPr>
        <p:spPr>
          <a:xfrm>
            <a:off x="1015247" y="5010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90AEF6A-062D-9CB7-07BC-A8B014157A08}"/>
              </a:ext>
            </a:extLst>
          </p:cNvPr>
          <p:cNvSpPr txBox="1"/>
          <p:nvPr/>
        </p:nvSpPr>
        <p:spPr>
          <a:xfrm>
            <a:off x="2243065" y="52982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6290BB4-E903-2800-EE00-279DF2B555CB}"/>
              </a:ext>
            </a:extLst>
          </p:cNvPr>
          <p:cNvSpPr txBox="1"/>
          <p:nvPr/>
        </p:nvSpPr>
        <p:spPr>
          <a:xfrm>
            <a:off x="2211475" y="3421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CFB805-DA22-3A3C-D67E-E401120AD2BD}"/>
              </a:ext>
            </a:extLst>
          </p:cNvPr>
          <p:cNvSpPr txBox="1"/>
          <p:nvPr/>
        </p:nvSpPr>
        <p:spPr>
          <a:xfrm>
            <a:off x="2306268" y="457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510E61-2775-D9FB-4A1A-2B49F9CCAC66}"/>
              </a:ext>
            </a:extLst>
          </p:cNvPr>
          <p:cNvSpPr txBox="1"/>
          <p:nvPr/>
        </p:nvSpPr>
        <p:spPr>
          <a:xfrm>
            <a:off x="3348469" y="3237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772BE05-A6D3-C02B-D040-389ABE2C682B}"/>
              </a:ext>
            </a:extLst>
          </p:cNvPr>
          <p:cNvSpPr txBox="1"/>
          <p:nvPr/>
        </p:nvSpPr>
        <p:spPr>
          <a:xfrm>
            <a:off x="3331104" y="42275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44603E-A192-5219-0C24-1C629E26EDF0}"/>
              </a:ext>
            </a:extLst>
          </p:cNvPr>
          <p:cNvSpPr txBox="1"/>
          <p:nvPr/>
        </p:nvSpPr>
        <p:spPr>
          <a:xfrm>
            <a:off x="3318250" y="46679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502B27B-670B-DB68-102C-69B406337351}"/>
              </a:ext>
            </a:extLst>
          </p:cNvPr>
          <p:cNvSpPr txBox="1"/>
          <p:nvPr/>
        </p:nvSpPr>
        <p:spPr>
          <a:xfrm>
            <a:off x="3352970" y="5623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52DA084-2F33-B93E-A4CF-48FD3477071B}"/>
              </a:ext>
            </a:extLst>
          </p:cNvPr>
          <p:cNvSpPr txBox="1"/>
          <p:nvPr/>
        </p:nvSpPr>
        <p:spPr>
          <a:xfrm>
            <a:off x="4713036" y="3465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832FDB9-1BF4-06DE-B4A1-F7374B7CC0AE}"/>
              </a:ext>
            </a:extLst>
          </p:cNvPr>
          <p:cNvSpPr txBox="1"/>
          <p:nvPr/>
        </p:nvSpPr>
        <p:spPr>
          <a:xfrm>
            <a:off x="4665031" y="43235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1958879-D237-8685-2441-7445F2D7F4F1}"/>
              </a:ext>
            </a:extLst>
          </p:cNvPr>
          <p:cNvSpPr txBox="1"/>
          <p:nvPr/>
        </p:nvSpPr>
        <p:spPr>
          <a:xfrm>
            <a:off x="4813872" y="5346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72956A2-66FA-6616-2699-91865D3B44AD}"/>
              </a:ext>
            </a:extLst>
          </p:cNvPr>
          <p:cNvSpPr txBox="1"/>
          <p:nvPr/>
        </p:nvSpPr>
        <p:spPr>
          <a:xfrm>
            <a:off x="5796652" y="4977954"/>
            <a:ext cx="3386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汇聚节点最终接收到的流量总量等价于源节点释放的流量总量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532AA04-04DA-8D1F-515D-649C78DBCC6B}"/>
              </a:ext>
            </a:extLst>
          </p:cNvPr>
          <p:cNvSpPr txBox="1"/>
          <p:nvPr/>
        </p:nvSpPr>
        <p:spPr>
          <a:xfrm>
            <a:off x="5474519" y="2528047"/>
            <a:ext cx="4598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每条边上可以承载的流量是有限的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33" name="弧形 132">
            <a:extLst>
              <a:ext uri="{FF2B5EF4-FFF2-40B4-BE49-F238E27FC236}">
                <a16:creationId xmlns:a16="http://schemas.microsoft.com/office/drawing/2014/main" id="{2E26E451-3B38-62C1-7A08-2556D60EC16D}"/>
              </a:ext>
            </a:extLst>
          </p:cNvPr>
          <p:cNvSpPr/>
          <p:nvPr/>
        </p:nvSpPr>
        <p:spPr>
          <a:xfrm rot="17320696">
            <a:off x="4936147" y="3010035"/>
            <a:ext cx="1487523" cy="1385152"/>
          </a:xfrm>
          <a:prstGeom prst="arc">
            <a:avLst>
              <a:gd name="adj1" fmla="val 16037492"/>
              <a:gd name="adj2" fmla="val 20824760"/>
            </a:avLst>
          </a:prstGeom>
          <a:ln w="19050">
            <a:solidFill>
              <a:schemeClr val="tx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>
            <a:extLst>
              <a:ext uri="{FF2B5EF4-FFF2-40B4-BE49-F238E27FC236}">
                <a16:creationId xmlns:a16="http://schemas.microsoft.com/office/drawing/2014/main" id="{8D0DD2AA-90B4-7535-FC18-A56B619CE495}"/>
              </a:ext>
            </a:extLst>
          </p:cNvPr>
          <p:cNvSpPr/>
          <p:nvPr/>
        </p:nvSpPr>
        <p:spPr>
          <a:xfrm rot="16200000">
            <a:off x="4895322" y="3035060"/>
            <a:ext cx="2835207" cy="2661218"/>
          </a:xfrm>
          <a:prstGeom prst="arc">
            <a:avLst>
              <a:gd name="adj1" fmla="val 16200000"/>
              <a:gd name="adj2" fmla="val 20395619"/>
            </a:avLst>
          </a:prstGeom>
          <a:ln w="19050">
            <a:solidFill>
              <a:schemeClr val="tx1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9822514-1114-DE99-06AA-0ED57B763ACC}"/>
              </a:ext>
            </a:extLst>
          </p:cNvPr>
          <p:cNvSpPr txBox="1"/>
          <p:nvPr/>
        </p:nvSpPr>
        <p:spPr>
          <a:xfrm>
            <a:off x="133453" y="2606361"/>
            <a:ext cx="505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每个节点的流入总量等价于流出总量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BAD17A-AE46-9642-3AB0-8C815A7F3E83}"/>
              </a:ext>
            </a:extLst>
          </p:cNvPr>
          <p:cNvSpPr txBox="1"/>
          <p:nvPr/>
        </p:nvSpPr>
        <p:spPr>
          <a:xfrm>
            <a:off x="1475316" y="40770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DC31BEE-EA31-7854-6D46-558E4B5E37A9}"/>
              </a:ext>
            </a:extLst>
          </p:cNvPr>
          <p:cNvSpPr txBox="1"/>
          <p:nvPr/>
        </p:nvSpPr>
        <p:spPr>
          <a:xfrm>
            <a:off x="1374982" y="48284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385B70-E4F1-F760-022E-BAD846701891}"/>
              </a:ext>
            </a:extLst>
          </p:cNvPr>
          <p:cNvSpPr txBox="1"/>
          <p:nvPr/>
        </p:nvSpPr>
        <p:spPr>
          <a:xfrm>
            <a:off x="2500155" y="34955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7CCF293-CB26-AE08-D4B3-886279EA4553}"/>
              </a:ext>
            </a:extLst>
          </p:cNvPr>
          <p:cNvSpPr txBox="1"/>
          <p:nvPr/>
        </p:nvSpPr>
        <p:spPr>
          <a:xfrm>
            <a:off x="3726132" y="55039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572546D-1096-29E6-AE80-A8ACABE5E3A0}"/>
              </a:ext>
            </a:extLst>
          </p:cNvPr>
          <p:cNvSpPr txBox="1"/>
          <p:nvPr/>
        </p:nvSpPr>
        <p:spPr>
          <a:xfrm>
            <a:off x="5483726" y="49204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173E335-9F37-39BA-499B-0E531168056C}"/>
              </a:ext>
            </a:extLst>
          </p:cNvPr>
          <p:cNvSpPr txBox="1"/>
          <p:nvPr/>
        </p:nvSpPr>
        <p:spPr>
          <a:xfrm>
            <a:off x="5198649" y="43347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7D4071C-8EDB-1450-CAEA-FAA9EC545F71}"/>
              </a:ext>
            </a:extLst>
          </p:cNvPr>
          <p:cNvSpPr txBox="1"/>
          <p:nvPr/>
        </p:nvSpPr>
        <p:spPr>
          <a:xfrm>
            <a:off x="5491046" y="40723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A4E8C8F-0B10-5B8F-0A8A-FF6E289C57A6}"/>
              </a:ext>
            </a:extLst>
          </p:cNvPr>
          <p:cNvSpPr txBox="1"/>
          <p:nvPr/>
        </p:nvSpPr>
        <p:spPr>
          <a:xfrm>
            <a:off x="3729416" y="341318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A9EE87D-E8E6-C2FC-7FC2-C3A66620072B}"/>
              </a:ext>
            </a:extLst>
          </p:cNvPr>
          <p:cNvSpPr txBox="1"/>
          <p:nvPr/>
        </p:nvSpPr>
        <p:spPr>
          <a:xfrm>
            <a:off x="3762590" y="41909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10E8426-5C52-A3FF-3BC3-3B02A0BE9C5F}"/>
              </a:ext>
            </a:extLst>
          </p:cNvPr>
          <p:cNvSpPr txBox="1"/>
          <p:nvPr/>
        </p:nvSpPr>
        <p:spPr>
          <a:xfrm>
            <a:off x="3751024" y="476625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EBDFE2C-8081-D15D-B712-F4FF4F84CE1D}"/>
              </a:ext>
            </a:extLst>
          </p:cNvPr>
          <p:cNvSpPr txBox="1"/>
          <p:nvPr/>
        </p:nvSpPr>
        <p:spPr>
          <a:xfrm>
            <a:off x="2702747" y="409757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701E49-CEBA-F83F-5912-02498596BC68}"/>
              </a:ext>
            </a:extLst>
          </p:cNvPr>
          <p:cNvSpPr txBox="1"/>
          <p:nvPr/>
        </p:nvSpPr>
        <p:spPr>
          <a:xfrm>
            <a:off x="2508120" y="494194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C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0" name="弧形 149">
            <a:extLst>
              <a:ext uri="{FF2B5EF4-FFF2-40B4-BE49-F238E27FC236}">
                <a16:creationId xmlns:a16="http://schemas.microsoft.com/office/drawing/2014/main" id="{C0977D2A-4090-8329-04B1-7C23CA84B23A}"/>
              </a:ext>
            </a:extLst>
          </p:cNvPr>
          <p:cNvSpPr/>
          <p:nvPr/>
        </p:nvSpPr>
        <p:spPr>
          <a:xfrm rot="17320696">
            <a:off x="2679229" y="3048615"/>
            <a:ext cx="1487523" cy="1385152"/>
          </a:xfrm>
          <a:prstGeom prst="arc">
            <a:avLst>
              <a:gd name="adj1" fmla="val 16037492"/>
              <a:gd name="adj2" fmla="val 19335543"/>
            </a:avLst>
          </a:prstGeom>
          <a:ln w="12700">
            <a:solidFill>
              <a:srgbClr val="C00000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弧形 150">
            <a:extLst>
              <a:ext uri="{FF2B5EF4-FFF2-40B4-BE49-F238E27FC236}">
                <a16:creationId xmlns:a16="http://schemas.microsoft.com/office/drawing/2014/main" id="{9916E314-5743-3272-D3D6-F3D376D0145D}"/>
              </a:ext>
            </a:extLst>
          </p:cNvPr>
          <p:cNvSpPr/>
          <p:nvPr/>
        </p:nvSpPr>
        <p:spPr>
          <a:xfrm rot="15870341" flipV="1">
            <a:off x="2403439" y="2960787"/>
            <a:ext cx="1500299" cy="1455728"/>
          </a:xfrm>
          <a:prstGeom prst="arc">
            <a:avLst>
              <a:gd name="adj1" fmla="val 17416503"/>
              <a:gd name="adj2" fmla="val 19335543"/>
            </a:avLst>
          </a:prstGeom>
          <a:ln w="12700">
            <a:solidFill>
              <a:srgbClr val="C00000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6C690DCB-1C08-36F4-DC6A-934A90EFAE10}"/>
              </a:ext>
            </a:extLst>
          </p:cNvPr>
          <p:cNvSpPr txBox="1"/>
          <p:nvPr/>
        </p:nvSpPr>
        <p:spPr>
          <a:xfrm>
            <a:off x="99403" y="5884643"/>
            <a:ext cx="505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源节点可以释放的流量没有上线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5F08DB2-C399-1782-E0F3-1B6471F298E7}"/>
              </a:ext>
            </a:extLst>
          </p:cNvPr>
          <p:cNvSpPr txBox="1"/>
          <p:nvPr/>
        </p:nvSpPr>
        <p:spPr>
          <a:xfrm>
            <a:off x="2606350" y="6336669"/>
            <a:ext cx="589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</a:pPr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这个示例中，源节点释放的</a:t>
            </a:r>
            <a:r>
              <a:rPr kumimoji="1"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16</a:t>
            </a:r>
            <a:r>
              <a:rPr kumimoji="1"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charset="0"/>
                <a:sym typeface="+mn-ea"/>
              </a:rPr>
              <a:t>流量就是一个可行流</a:t>
            </a:r>
            <a:endParaRPr kumimoji="1"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1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7" grpId="0"/>
      <p:bldP spid="118" grpId="0"/>
      <p:bldP spid="119" grpId="0"/>
      <p:bldP spid="120" grpId="0"/>
      <p:bldP spid="122" grpId="0"/>
      <p:bldP spid="124" grpId="0"/>
      <p:bldP spid="125" grpId="0"/>
      <p:bldP spid="126" grpId="0"/>
      <p:bldP spid="127" grpId="0"/>
      <p:bldP spid="128" grpId="0"/>
      <p:bldP spid="130" grpId="0"/>
      <p:bldP spid="132" grpId="0"/>
      <p:bldP spid="133" grpId="0" animBg="1"/>
      <p:bldP spid="134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50" grpId="0" animBg="1"/>
      <p:bldP spid="151" grpId="0" animBg="1"/>
      <p:bldP spid="153" grpId="0"/>
      <p:bldP spid="15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2456</TotalTime>
  <Words>3374</Words>
  <Application>Microsoft Office PowerPoint</Application>
  <PresentationFormat>全屏显示(4:3)</PresentationFormat>
  <Paragraphs>1379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等线</vt:lpstr>
      <vt:lpstr>SimHei</vt:lpstr>
      <vt:lpstr>华光标题宋_CNKI</vt:lpstr>
      <vt:lpstr>宋体</vt:lpstr>
      <vt:lpstr>微软雅黑</vt:lpstr>
      <vt:lpstr>Abadi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1549</cp:revision>
  <dcterms:created xsi:type="dcterms:W3CDTF">2021-05-12T17:40:49Z</dcterms:created>
  <dcterms:modified xsi:type="dcterms:W3CDTF">2025-05-25T20:24:56Z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